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84" r:id="rId4"/>
  </p:sldMasterIdLst>
  <p:notesMasterIdLst>
    <p:notesMasterId r:id="rId8"/>
  </p:notesMasterIdLst>
  <p:handoutMasterIdLst>
    <p:handoutMasterId r:id="rId9"/>
  </p:handoutMasterIdLst>
  <p:sldIdLst>
    <p:sldId id="378" r:id="rId5"/>
    <p:sldId id="379" r:id="rId6"/>
    <p:sldId id="385" r:id="rId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della Glenn" initials="IG" lastIdx="4" clrIdx="0"/>
  <p:cmAuthor id="1" name="Janice H Altman" initials="JH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6364" autoAdjust="0"/>
  </p:normalViewPr>
  <p:slideViewPr>
    <p:cSldViewPr snapToGrid="0">
      <p:cViewPr varScale="1">
        <p:scale>
          <a:sx n="63" d="100"/>
          <a:sy n="63" d="100"/>
        </p:scale>
        <p:origin x="2054" y="53"/>
      </p:cViewPr>
      <p:guideLst/>
    </p:cSldViewPr>
  </p:slideViewPr>
  <p:outlineViewPr>
    <p:cViewPr>
      <p:scale>
        <a:sx n="33" d="100"/>
        <a:sy n="33" d="100"/>
      </p:scale>
      <p:origin x="0" y="-10386"/>
    </p:cViewPr>
  </p:outlineViewPr>
  <p:notesTextViewPr>
    <p:cViewPr>
      <p:scale>
        <a:sx n="1" d="1"/>
        <a:sy n="1" d="1"/>
      </p:scale>
      <p:origin x="0" y="0"/>
    </p:cViewPr>
  </p:notesTextViewPr>
  <p:sorterViewPr>
    <p:cViewPr varScale="1">
      <p:scale>
        <a:sx n="1" d="1"/>
        <a:sy n="1" d="1"/>
      </p:scale>
      <p:origin x="0" y="-8802"/>
    </p:cViewPr>
  </p:sorterViewPr>
  <p:notesViewPr>
    <p:cSldViewPr snapToGrid="0">
      <p:cViewPr varScale="1">
        <p:scale>
          <a:sx n="78" d="100"/>
          <a:sy n="78" d="100"/>
        </p:scale>
        <p:origin x="30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24" tIns="45712" rIns="91424" bIns="45712"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5" cy="466725"/>
          </a:xfrm>
          <a:prstGeom prst="rect">
            <a:avLst/>
          </a:prstGeom>
        </p:spPr>
        <p:txBody>
          <a:bodyPr vert="horz" lIns="91424" tIns="45712" rIns="91424" bIns="45712" rtlCol="0"/>
          <a:lstStyle>
            <a:lvl1pPr algn="r">
              <a:defRPr sz="1200"/>
            </a:lvl1pPr>
          </a:lstStyle>
          <a:p>
            <a:fld id="{709CC6B6-C54B-4F17-97FF-D7C8ED145B40}" type="datetimeFigureOut">
              <a:rPr lang="en-US" smtClean="0"/>
              <a:t>6/20/2022</a:t>
            </a:fld>
            <a:endParaRPr lang="en-US" dirty="0"/>
          </a:p>
        </p:txBody>
      </p:sp>
      <p:sp>
        <p:nvSpPr>
          <p:cNvPr id="4" name="Footer Placeholder 3"/>
          <p:cNvSpPr>
            <a:spLocks noGrp="1"/>
          </p:cNvSpPr>
          <p:nvPr>
            <p:ph type="ftr" sz="quarter" idx="2"/>
          </p:nvPr>
        </p:nvSpPr>
        <p:spPr>
          <a:xfrm>
            <a:off x="1" y="8829677"/>
            <a:ext cx="3038475" cy="466725"/>
          </a:xfrm>
          <a:prstGeom prst="rect">
            <a:avLst/>
          </a:prstGeom>
        </p:spPr>
        <p:txBody>
          <a:bodyPr vert="horz" lIns="91424" tIns="45712" rIns="91424" bIns="4571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7"/>
            <a:ext cx="3038475" cy="466725"/>
          </a:xfrm>
          <a:prstGeom prst="rect">
            <a:avLst/>
          </a:prstGeom>
        </p:spPr>
        <p:txBody>
          <a:bodyPr vert="horz" lIns="91424" tIns="45712" rIns="91424" bIns="45712" rtlCol="0" anchor="b"/>
          <a:lstStyle>
            <a:lvl1pPr algn="r">
              <a:defRPr sz="1200"/>
            </a:lvl1pPr>
          </a:lstStyle>
          <a:p>
            <a:fld id="{3320897D-B778-4144-AD16-BA8A356F1BE2}" type="slidenum">
              <a:rPr lang="en-US" smtClean="0"/>
              <a:t>‹#›</a:t>
            </a:fld>
            <a:endParaRPr lang="en-US" dirty="0"/>
          </a:p>
        </p:txBody>
      </p:sp>
    </p:spTree>
    <p:extLst>
      <p:ext uri="{BB962C8B-B14F-4D97-AF65-F5344CB8AC3E}">
        <p14:creationId xmlns:p14="http://schemas.microsoft.com/office/powerpoint/2010/main" val="259772803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81100" y="696913"/>
            <a:ext cx="4648200" cy="3486150"/>
          </a:xfrm>
          <a:prstGeom prst="rect">
            <a:avLst/>
          </a:prstGeom>
        </p:spPr>
        <p:txBody>
          <a:bodyPr lIns="93160" tIns="46581" rIns="93160" bIns="46581"/>
          <a:lstStyle/>
          <a:p>
            <a:pPr lvl="0"/>
            <a:endParaRPr dirty="0"/>
          </a:p>
        </p:txBody>
      </p:sp>
      <p:sp>
        <p:nvSpPr>
          <p:cNvPr id="92" name="Shape 92"/>
          <p:cNvSpPr>
            <a:spLocks noGrp="1"/>
          </p:cNvSpPr>
          <p:nvPr>
            <p:ph type="body" sz="quarter" idx="1"/>
          </p:nvPr>
        </p:nvSpPr>
        <p:spPr>
          <a:xfrm>
            <a:off x="934721" y="4415791"/>
            <a:ext cx="5140960" cy="4183380"/>
          </a:xfrm>
          <a:prstGeom prst="rect">
            <a:avLst/>
          </a:prstGeom>
        </p:spPr>
        <p:txBody>
          <a:bodyPr lIns="93160" tIns="46581" rIns="93160" bIns="46581"/>
          <a:lstStyle/>
          <a:p>
            <a:pPr lvl="0"/>
            <a:endParaRPr/>
          </a:p>
        </p:txBody>
      </p:sp>
    </p:spTree>
    <p:extLst>
      <p:ext uri="{BB962C8B-B14F-4D97-AF65-F5344CB8AC3E}">
        <p14:creationId xmlns:p14="http://schemas.microsoft.com/office/powerpoint/2010/main" val="3721782047"/>
      </p:ext>
    </p:extLst>
  </p:cSld>
  <p:clrMap bg1="lt1" tx1="dk1" bg2="lt2" tx2="dk2" accent1="accent1" accent2="accent2" accent3="accent3" accent4="accent4" accent5="accent5" accent6="accent6" hlink="hlink" folHlink="folHlink"/>
  <p:hf hdr="0" ftr="0"/>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:47-:50</a:t>
            </a:r>
          </a:p>
        </p:txBody>
      </p:sp>
    </p:spTree>
    <p:extLst>
      <p:ext uri="{BB962C8B-B14F-4D97-AF65-F5344CB8AC3E}">
        <p14:creationId xmlns:p14="http://schemas.microsoft.com/office/powerpoint/2010/main" val="2329182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:50-:53</a:t>
            </a:r>
          </a:p>
        </p:txBody>
      </p:sp>
    </p:spTree>
    <p:extLst>
      <p:ext uri="{BB962C8B-B14F-4D97-AF65-F5344CB8AC3E}">
        <p14:creationId xmlns:p14="http://schemas.microsoft.com/office/powerpoint/2010/main" val="2578612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4A2A73BA-032D-4D8C-847D-C85C64269E7D}" type="datetimeFigureOut">
              <a:rPr lang="en-US" smtClean="0"/>
              <a:t>6/20/2022</a:t>
            </a:fld>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855691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A73BA-032D-4D8C-847D-C85C64269E7D}"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452967356"/>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2A73BA-032D-4D8C-847D-C85C64269E7D}"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758681735"/>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2A73BA-032D-4D8C-847D-C85C64269E7D}"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298734"/>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A73BA-032D-4D8C-847D-C85C64269E7D}"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4232213294"/>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2A73BA-032D-4D8C-847D-C85C64269E7D}" type="datetimeFigureOut">
              <a:rPr lang="en-US" smtClean="0"/>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472878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2A73BA-032D-4D8C-847D-C85C64269E7D}" type="datetimeFigureOut">
              <a:rPr lang="en-US" smtClean="0"/>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888257132"/>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4A2A73BA-032D-4D8C-847D-C85C64269E7D}" type="datetimeFigureOut">
              <a:rPr lang="en-US" smtClean="0"/>
              <a:t>6/20/2022</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121049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A73BA-032D-4D8C-847D-C85C64269E7D}" type="datetimeFigureOut">
              <a:rPr lang="en-US" smtClean="0"/>
              <a:t>6/20/2022</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9828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A73BA-032D-4D8C-847D-C85C64269E7D}"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06492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2A73BA-032D-4D8C-847D-C85C64269E7D}"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5149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2A73BA-032D-4D8C-847D-C85C64269E7D}"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90342356"/>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2A73BA-032D-4D8C-847D-C85C64269E7D}" type="datetimeFigureOut">
              <a:rPr lang="en-US" smtClean="0"/>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46359793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2A73BA-032D-4D8C-847D-C85C64269E7D}" type="datetimeFigureOut">
              <a:rPr lang="en-US" smtClean="0"/>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2636531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A2A73BA-032D-4D8C-847D-C85C64269E7D}" type="datetimeFigureOut">
              <a:rPr lang="en-US" smtClean="0"/>
              <a:t>6/20/2022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309963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A73BA-032D-4D8C-847D-C85C64269E7D}"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1599302629"/>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2A73BA-032D-4D8C-847D-C85C64269E7D}"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4029970158"/>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4A2A73BA-032D-4D8C-847D-C85C64269E7D}" type="datetimeFigureOut">
              <a:rPr lang="en-US" smtClean="0"/>
              <a:t>6/20/2022</a:t>
            </a:fld>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lvl="0"/>
            <a:fld id="{86CB4B4D-7CA3-9044-876B-883B54F8677D}" type="slidenum">
              <a:rPr lang="en-US" smtClean="0"/>
              <a:t>‹#›</a:t>
            </a:fld>
            <a:endParaRPr lang="en-US" dirty="0"/>
          </a:p>
        </p:txBody>
      </p:sp>
    </p:spTree>
    <p:extLst>
      <p:ext uri="{BB962C8B-B14F-4D97-AF65-F5344CB8AC3E}">
        <p14:creationId xmlns:p14="http://schemas.microsoft.com/office/powerpoint/2010/main" val="1067263086"/>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Lst>
  <p:hf hdr="0" ftr="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1" cy="7403523"/>
        </p:xfrm>
        <a:graphic>
          <a:graphicData uri="http://schemas.openxmlformats.org/drawingml/2006/table">
            <a:tbl>
              <a:tblPr firstRow="1" firstCol="1" bandRow="1">
                <a:tableStyleId>{5940675A-B579-460E-94D1-54222C63F5DA}</a:tableStyleId>
              </a:tblPr>
              <a:tblGrid>
                <a:gridCol w="3611091">
                  <a:extLst>
                    <a:ext uri="{9D8B030D-6E8A-4147-A177-3AD203B41FA5}">
                      <a16:colId xmlns:a16="http://schemas.microsoft.com/office/drawing/2014/main" val="20000"/>
                    </a:ext>
                  </a:extLst>
                </a:gridCol>
                <a:gridCol w="3315738">
                  <a:extLst>
                    <a:ext uri="{9D8B030D-6E8A-4147-A177-3AD203B41FA5}">
                      <a16:colId xmlns:a16="http://schemas.microsoft.com/office/drawing/2014/main" val="20001"/>
                    </a:ext>
                  </a:extLst>
                </a:gridCol>
                <a:gridCol w="2217172">
                  <a:extLst>
                    <a:ext uri="{9D8B030D-6E8A-4147-A177-3AD203B41FA5}">
                      <a16:colId xmlns:a16="http://schemas.microsoft.com/office/drawing/2014/main" val="20002"/>
                    </a:ext>
                  </a:extLst>
                </a:gridCol>
              </a:tblGrid>
              <a:tr h="601783">
                <a:tc>
                  <a:txBody>
                    <a:bodyPr/>
                    <a:lstStyle/>
                    <a:p>
                      <a:pPr marL="0" marR="0" algn="l">
                        <a:lnSpc>
                          <a:spcPct val="107000"/>
                        </a:lnSpc>
                        <a:spcBef>
                          <a:spcPts val="0"/>
                        </a:spcBef>
                        <a:spcAft>
                          <a:spcPts val="0"/>
                        </a:spcAft>
                      </a:pPr>
                      <a:r>
                        <a:rPr lang="en-US" sz="2000" b="1" dirty="0">
                          <a:effectLst/>
                        </a:rPr>
                        <a:t>Microinsult Themes:</a:t>
                      </a:r>
                    </a:p>
                    <a:p>
                      <a:pPr marL="0" marR="0" algn="l">
                        <a:lnSpc>
                          <a:spcPct val="107000"/>
                        </a:lnSpc>
                        <a:spcBef>
                          <a:spcPts val="0"/>
                        </a:spcBef>
                        <a:spcAft>
                          <a:spcPts val="0"/>
                        </a:spcAft>
                      </a:pPr>
                      <a:r>
                        <a:rPr lang="en-US" sz="1600" b="1" dirty="0">
                          <a:effectLst/>
                        </a:rPr>
                        <a:t>(often unconscious)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tc>
                  <a:txBody>
                    <a:bodyPr/>
                    <a:lstStyle/>
                    <a:p>
                      <a:pPr marL="0" marR="0" algn="l">
                        <a:lnSpc>
                          <a:spcPct val="107000"/>
                        </a:lnSpc>
                        <a:spcBef>
                          <a:spcPts val="0"/>
                        </a:spcBef>
                        <a:spcAft>
                          <a:spcPts val="0"/>
                        </a:spcAft>
                      </a:pPr>
                      <a:r>
                        <a:rPr lang="en-US" sz="2000" b="1" dirty="0">
                          <a:effectLst/>
                        </a:rPr>
                        <a:t>Example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tc>
                  <a:txBody>
                    <a:bodyPr/>
                    <a:lstStyle/>
                    <a:p>
                      <a:pPr marL="0" marR="0" algn="l">
                        <a:lnSpc>
                          <a:spcPct val="107000"/>
                        </a:lnSpc>
                        <a:spcBef>
                          <a:spcPts val="0"/>
                        </a:spcBef>
                        <a:spcAft>
                          <a:spcPts val="0"/>
                        </a:spcAft>
                      </a:pPr>
                      <a:r>
                        <a:rPr lang="en-US" sz="2000" b="1" dirty="0">
                          <a:effectLst/>
                        </a:rPr>
                        <a:t>Message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extLst>
                  <a:ext uri="{0D108BD9-81ED-4DB2-BD59-A6C34878D82A}">
                    <a16:rowId xmlns:a16="http://schemas.microsoft.com/office/drawing/2014/main" val="10000"/>
                  </a:ext>
                </a:extLst>
              </a:tr>
              <a:tr h="1471664">
                <a:tc>
                  <a:txBody>
                    <a:bodyPr/>
                    <a:lstStyle/>
                    <a:p>
                      <a:pPr marL="0" marR="0" algn="l">
                        <a:lnSpc>
                          <a:spcPct val="107000"/>
                        </a:lnSpc>
                        <a:spcBef>
                          <a:spcPts val="0"/>
                        </a:spcBef>
                        <a:spcAft>
                          <a:spcPts val="0"/>
                        </a:spcAft>
                      </a:pPr>
                      <a:r>
                        <a:rPr lang="en-US" sz="2000" dirty="0">
                          <a:effectLst/>
                        </a:rPr>
                        <a:t>Pathologizing Cultural Values and Communication Styles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chemeClr val="accent3">
                        <a:lumMod val="20000"/>
                        <a:lumOff val="80000"/>
                      </a:schemeClr>
                    </a:solidFill>
                  </a:tcPr>
                </a:tc>
                <a:tc>
                  <a:txBody>
                    <a:bodyPr/>
                    <a:lstStyle/>
                    <a:p>
                      <a:pPr marL="0" marR="0" algn="l">
                        <a:lnSpc>
                          <a:spcPct val="107000"/>
                        </a:lnSpc>
                        <a:spcBef>
                          <a:spcPts val="0"/>
                        </a:spcBef>
                        <a:spcAft>
                          <a:spcPts val="0"/>
                        </a:spcAft>
                      </a:pPr>
                      <a:r>
                        <a:rPr lang="en-US" sz="1400" dirty="0">
                          <a:effectLst/>
                        </a:rPr>
                        <a:t>Asking a black person, ”why do you have to be so loud/animated?  Just calm down.”</a:t>
                      </a:r>
                    </a:p>
                    <a:p>
                      <a:pPr marL="0" marR="0" algn="l">
                        <a:lnSpc>
                          <a:spcPct val="107000"/>
                        </a:lnSpc>
                        <a:spcBef>
                          <a:spcPts val="0"/>
                        </a:spcBef>
                        <a:spcAft>
                          <a:spcPts val="0"/>
                        </a:spcAft>
                      </a:pPr>
                      <a:r>
                        <a:rPr lang="en-US" sz="1400" dirty="0">
                          <a:effectLst/>
                        </a:rPr>
                        <a:t>Asking Asian or Latino, “Why are you so quiet?  We want to know what you think.  </a:t>
                      </a:r>
                    </a:p>
                    <a:p>
                      <a:pPr marL="0" marR="0" algn="l">
                        <a:lnSpc>
                          <a:spcPct val="107000"/>
                        </a:lnSpc>
                        <a:spcBef>
                          <a:spcPts val="0"/>
                        </a:spcBef>
                        <a:spcAft>
                          <a:spcPts val="0"/>
                        </a:spcAft>
                      </a:pPr>
                      <a:r>
                        <a:rPr lang="en-US" sz="1400" dirty="0">
                          <a:effectLst/>
                        </a:rPr>
                        <a:t>Be more verbal.”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chemeClr val="accent3">
                        <a:lumMod val="20000"/>
                        <a:lumOff val="80000"/>
                      </a:schemeClr>
                    </a:solidFill>
                  </a:tcPr>
                </a:tc>
                <a:tc>
                  <a:txBody>
                    <a:bodyPr/>
                    <a:lstStyle/>
                    <a:p>
                      <a:pPr marL="0" marR="0" algn="l">
                        <a:lnSpc>
                          <a:spcPct val="107000"/>
                        </a:lnSpc>
                        <a:spcBef>
                          <a:spcPts val="0"/>
                        </a:spcBef>
                        <a:spcAft>
                          <a:spcPts val="0"/>
                        </a:spcAft>
                      </a:pPr>
                      <a:r>
                        <a:rPr lang="en-US" sz="1400" dirty="0">
                          <a:effectLst/>
                        </a:rPr>
                        <a:t>Assimilate to dominant culture</a:t>
                      </a:r>
                    </a:p>
                    <a:p>
                      <a:pPr marL="0" marR="0" algn="l">
                        <a:lnSpc>
                          <a:spcPct val="107000"/>
                        </a:lnSpc>
                        <a:spcBef>
                          <a:spcPts val="0"/>
                        </a:spcBef>
                        <a:spcAft>
                          <a:spcPts val="0"/>
                        </a:spcAft>
                      </a:pPr>
                      <a:r>
                        <a:rPr lang="en-US" sz="1400" dirty="0">
                          <a:effectLst/>
                        </a:rPr>
                        <a:t> </a:t>
                      </a:r>
                    </a:p>
                    <a:p>
                      <a:pPr marL="0" marR="0" algn="l">
                        <a:lnSpc>
                          <a:spcPct val="107000"/>
                        </a:lnSpc>
                        <a:spcBef>
                          <a:spcPts val="0"/>
                        </a:spcBef>
                        <a:spcAft>
                          <a:spcPts val="0"/>
                        </a:spcAft>
                      </a:pPr>
                      <a:r>
                        <a:rPr lang="en-US" sz="1400" dirty="0">
                          <a:effectLst/>
                        </a:rPr>
                        <a:t>Leave your cultural baggage outside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chemeClr val="accent3">
                        <a:lumMod val="20000"/>
                        <a:lumOff val="80000"/>
                      </a:schemeClr>
                    </a:solidFill>
                  </a:tcPr>
                </a:tc>
                <a:extLst>
                  <a:ext uri="{0D108BD9-81ED-4DB2-BD59-A6C34878D82A}">
                    <a16:rowId xmlns:a16="http://schemas.microsoft.com/office/drawing/2014/main" val="10001"/>
                  </a:ext>
                </a:extLst>
              </a:tr>
              <a:tr h="1707909">
                <a:tc>
                  <a:txBody>
                    <a:bodyPr/>
                    <a:lstStyle/>
                    <a:p>
                      <a:pPr marL="0" marR="0" algn="l">
                        <a:lnSpc>
                          <a:spcPct val="107000"/>
                        </a:lnSpc>
                        <a:spcBef>
                          <a:spcPts val="0"/>
                        </a:spcBef>
                        <a:spcAft>
                          <a:spcPts val="0"/>
                        </a:spcAft>
                      </a:pPr>
                      <a:r>
                        <a:rPr lang="en-US" sz="2000" dirty="0">
                          <a:effectLst/>
                        </a:rPr>
                        <a:t>Second-Class Citizen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tc>
                  <a:txBody>
                    <a:bodyPr/>
                    <a:lstStyle/>
                    <a:p>
                      <a:pPr marL="0" marR="0" algn="l">
                        <a:lnSpc>
                          <a:spcPct val="107000"/>
                        </a:lnSpc>
                        <a:spcBef>
                          <a:spcPts val="0"/>
                        </a:spcBef>
                        <a:spcAft>
                          <a:spcPts val="0"/>
                        </a:spcAft>
                      </a:pPr>
                      <a:r>
                        <a:rPr lang="en-US" sz="1400" dirty="0">
                          <a:effectLst/>
                        </a:rPr>
                        <a:t>A person of color is mistaken for a service worker;</a:t>
                      </a:r>
                    </a:p>
                    <a:p>
                      <a:pPr marL="0" marR="0" algn="l">
                        <a:lnSpc>
                          <a:spcPct val="107000"/>
                        </a:lnSpc>
                        <a:spcBef>
                          <a:spcPts val="0"/>
                        </a:spcBef>
                        <a:spcAft>
                          <a:spcPts val="0"/>
                        </a:spcAft>
                      </a:pPr>
                      <a:r>
                        <a:rPr lang="en-US" sz="1400" dirty="0">
                          <a:effectLst/>
                        </a:rPr>
                        <a:t>A taxi-cab passes a person of color and picks up a white passenger</a:t>
                      </a:r>
                    </a:p>
                    <a:p>
                      <a:pPr marL="0" marR="0" algn="l">
                        <a:lnSpc>
                          <a:spcPct val="107000"/>
                        </a:lnSpc>
                        <a:spcBef>
                          <a:spcPts val="0"/>
                        </a:spcBef>
                        <a:spcAft>
                          <a:spcPts val="0"/>
                        </a:spcAft>
                      </a:pPr>
                      <a:r>
                        <a:rPr lang="en-US" sz="1400" dirty="0">
                          <a:effectLst/>
                        </a:rPr>
                        <a:t>A person of color is ignored at a store counter as attention is given to the white customer behind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tc>
                  <a:txBody>
                    <a:bodyPr/>
                    <a:lstStyle/>
                    <a:p>
                      <a:pPr marL="0" marR="0" algn="l">
                        <a:lnSpc>
                          <a:spcPct val="107000"/>
                        </a:lnSpc>
                        <a:spcBef>
                          <a:spcPts val="0"/>
                        </a:spcBef>
                        <a:spcAft>
                          <a:spcPts val="0"/>
                        </a:spcAft>
                      </a:pPr>
                      <a:r>
                        <a:rPr lang="en-US" sz="1400" dirty="0">
                          <a:effectLst/>
                        </a:rPr>
                        <a:t>People of color are servants to Whites.  They couldn’t possibly occupy high status positions</a:t>
                      </a:r>
                    </a:p>
                    <a:p>
                      <a:pPr marL="0" marR="0" algn="l">
                        <a:lnSpc>
                          <a:spcPct val="107000"/>
                        </a:lnSpc>
                        <a:spcBef>
                          <a:spcPts val="0"/>
                        </a:spcBef>
                        <a:spcAft>
                          <a:spcPts val="0"/>
                        </a:spcAft>
                      </a:pPr>
                      <a:r>
                        <a:rPr lang="en-US" sz="1400" dirty="0">
                          <a:effectLst/>
                        </a:rPr>
                        <a:t> </a:t>
                      </a:r>
                    </a:p>
                    <a:p>
                      <a:pPr marL="0" marR="0" algn="l">
                        <a:lnSpc>
                          <a:spcPct val="107000"/>
                        </a:lnSpc>
                        <a:spcBef>
                          <a:spcPts val="0"/>
                        </a:spcBef>
                        <a:spcAft>
                          <a:spcPts val="0"/>
                        </a:spcAft>
                      </a:pPr>
                      <a:r>
                        <a:rPr lang="en-US" sz="1400" dirty="0">
                          <a:effectLst/>
                        </a:rPr>
                        <a:t>Women occupy nurturing roles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extLst>
                  <a:ext uri="{0D108BD9-81ED-4DB2-BD59-A6C34878D82A}">
                    <a16:rowId xmlns:a16="http://schemas.microsoft.com/office/drawing/2014/main" val="10002"/>
                  </a:ext>
                </a:extLst>
              </a:tr>
              <a:tr h="1585917">
                <a:tc>
                  <a:txBody>
                    <a:bodyPr/>
                    <a:lstStyle/>
                    <a:p>
                      <a:pPr marL="0" marR="0" algn="l">
                        <a:lnSpc>
                          <a:spcPct val="107000"/>
                        </a:lnSpc>
                        <a:spcBef>
                          <a:spcPts val="0"/>
                        </a:spcBef>
                        <a:spcAft>
                          <a:spcPts val="0"/>
                        </a:spcAft>
                      </a:pPr>
                      <a:r>
                        <a:rPr lang="en-US" sz="2000" dirty="0">
                          <a:effectLst/>
                        </a:rPr>
                        <a:t>Ascription of Intelligence</a:t>
                      </a:r>
                    </a:p>
                    <a:p>
                      <a:pPr marL="0" marR="0" algn="l">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chemeClr val="accent3">
                        <a:lumMod val="20000"/>
                        <a:lumOff val="80000"/>
                      </a:schemeClr>
                    </a:solidFill>
                  </a:tcPr>
                </a:tc>
                <a:tc>
                  <a:txBody>
                    <a:bodyPr/>
                    <a:lstStyle/>
                    <a:p>
                      <a:pPr marL="0" marR="0" algn="l">
                        <a:lnSpc>
                          <a:spcPct val="107000"/>
                        </a:lnSpc>
                        <a:spcBef>
                          <a:spcPts val="0"/>
                        </a:spcBef>
                        <a:spcAft>
                          <a:spcPts val="0"/>
                        </a:spcAft>
                      </a:pPr>
                      <a:r>
                        <a:rPr lang="en-US" sz="1400" dirty="0">
                          <a:effectLst/>
                        </a:rPr>
                        <a:t>“You are a credit to your race.”</a:t>
                      </a:r>
                    </a:p>
                    <a:p>
                      <a:pPr marL="0" marR="0" algn="l">
                        <a:lnSpc>
                          <a:spcPct val="107000"/>
                        </a:lnSpc>
                        <a:spcBef>
                          <a:spcPts val="0"/>
                        </a:spcBef>
                        <a:spcAft>
                          <a:spcPts val="0"/>
                        </a:spcAft>
                      </a:pPr>
                      <a:r>
                        <a:rPr lang="en-US" sz="1400" dirty="0">
                          <a:effectLst/>
                        </a:rPr>
                        <a:t>“You are so articulate.”</a:t>
                      </a:r>
                    </a:p>
                    <a:p>
                      <a:pPr marL="0" marR="0" algn="l">
                        <a:lnSpc>
                          <a:spcPct val="107000"/>
                        </a:lnSpc>
                        <a:spcBef>
                          <a:spcPts val="0"/>
                        </a:spcBef>
                        <a:spcAft>
                          <a:spcPts val="0"/>
                        </a:spcAft>
                      </a:pPr>
                      <a:r>
                        <a:rPr lang="en-US" sz="1400" dirty="0">
                          <a:effectLst/>
                        </a:rPr>
                        <a:t>Asking Asians to help with math or science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chemeClr val="accent3">
                        <a:lumMod val="20000"/>
                        <a:lumOff val="80000"/>
                      </a:schemeClr>
                    </a:solidFill>
                  </a:tcPr>
                </a:tc>
                <a:tc>
                  <a:txBody>
                    <a:bodyPr/>
                    <a:lstStyle/>
                    <a:p>
                      <a:pPr marL="0" marR="0" algn="l">
                        <a:lnSpc>
                          <a:spcPct val="107000"/>
                        </a:lnSpc>
                        <a:spcBef>
                          <a:spcPts val="0"/>
                        </a:spcBef>
                        <a:spcAft>
                          <a:spcPts val="0"/>
                        </a:spcAft>
                      </a:pPr>
                      <a:r>
                        <a:rPr lang="en-US" sz="1400" dirty="0">
                          <a:effectLst/>
                        </a:rPr>
                        <a:t>People of color are generally not as intelligent as whites.  </a:t>
                      </a:r>
                    </a:p>
                    <a:p>
                      <a:pPr marL="0" marR="0" algn="l">
                        <a:lnSpc>
                          <a:spcPct val="107000"/>
                        </a:lnSpc>
                        <a:spcBef>
                          <a:spcPts val="0"/>
                        </a:spcBef>
                        <a:spcAft>
                          <a:spcPts val="0"/>
                        </a:spcAft>
                      </a:pPr>
                      <a:r>
                        <a:rPr lang="en-US" sz="1400" dirty="0">
                          <a:effectLst/>
                        </a:rPr>
                        <a:t>It is unusual for women to be smart in math.</a:t>
                      </a:r>
                    </a:p>
                    <a:p>
                      <a:pPr marL="0" marR="0" algn="l">
                        <a:lnSpc>
                          <a:spcPct val="107000"/>
                        </a:lnSpc>
                        <a:spcBef>
                          <a:spcPts val="0"/>
                        </a:spcBef>
                        <a:spcAft>
                          <a:spcPts val="0"/>
                        </a:spcAft>
                      </a:pPr>
                      <a:r>
                        <a:rPr lang="en-US" sz="1400" dirty="0">
                          <a:effectLst/>
                        </a:rPr>
                        <a:t>All Asians are good in math/sciences.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chemeClr val="accent3">
                        <a:lumMod val="20000"/>
                        <a:lumOff val="80000"/>
                      </a:schemeClr>
                    </a:solidFill>
                  </a:tcPr>
                </a:tc>
                <a:extLst>
                  <a:ext uri="{0D108BD9-81ED-4DB2-BD59-A6C34878D82A}">
                    <a16:rowId xmlns:a16="http://schemas.microsoft.com/office/drawing/2014/main" val="10003"/>
                  </a:ext>
                </a:extLst>
              </a:tr>
              <a:tr h="1499389">
                <a:tc>
                  <a:txBody>
                    <a:bodyPr/>
                    <a:lstStyle/>
                    <a:p>
                      <a:pPr marL="0" marR="0" algn="l">
                        <a:lnSpc>
                          <a:spcPct val="107000"/>
                        </a:lnSpc>
                        <a:spcBef>
                          <a:spcPts val="0"/>
                        </a:spcBef>
                        <a:spcAft>
                          <a:spcPts val="0"/>
                        </a:spcAft>
                      </a:pPr>
                      <a:r>
                        <a:rPr lang="en-US" sz="2000" dirty="0">
                          <a:effectLst/>
                        </a:rPr>
                        <a:t>Assumption of Criminal Status</a:t>
                      </a:r>
                    </a:p>
                    <a:p>
                      <a:pPr marL="0" marR="0" algn="l">
                        <a:lnSpc>
                          <a:spcPct val="107000"/>
                        </a:lnSpc>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kumimoji="0" lang="en-US" sz="1200" b="0" i="0" u="none" strike="noStrike" cap="none" spc="0" normalizeH="0" baseline="0" dirty="0">
                          <a:ln>
                            <a:noFill/>
                          </a:ln>
                          <a:solidFill>
                            <a:srgbClr val="000000"/>
                          </a:solidFill>
                          <a:effectLst/>
                          <a:uFillTx/>
                          <a:latin typeface="Arial"/>
                          <a:ea typeface="Arial"/>
                          <a:cs typeface="Arial"/>
                          <a:sym typeface="Arial"/>
                        </a:rPr>
                        <a:t>(Sue,</a:t>
                      </a:r>
                      <a:r>
                        <a:rPr kumimoji="0" lang="en-US" sz="1200" b="0" i="0" u="none" strike="noStrike" cap="none" spc="0" normalizeH="0" dirty="0">
                          <a:ln>
                            <a:noFill/>
                          </a:ln>
                          <a:solidFill>
                            <a:srgbClr val="000000"/>
                          </a:solidFill>
                          <a:effectLst/>
                          <a:uFillTx/>
                          <a:latin typeface="Arial"/>
                          <a:ea typeface="Arial"/>
                          <a:cs typeface="Arial"/>
                          <a:sym typeface="Arial"/>
                        </a:rPr>
                        <a:t> </a:t>
                      </a:r>
                      <a:r>
                        <a:rPr lang="en-US" sz="1200" u="sng" dirty="0">
                          <a:solidFill>
                            <a:srgbClr val="000000"/>
                          </a:solidFill>
                        </a:rPr>
                        <a:t>Microaggressions in everyday life:  Race, gender, and sexual orientation</a:t>
                      </a:r>
                      <a:r>
                        <a:rPr lang="en-US" sz="1200" dirty="0">
                          <a:solidFill>
                            <a:srgbClr val="000000"/>
                          </a:solidFill>
                        </a:rPr>
                        <a:t>, </a:t>
                      </a:r>
                      <a:r>
                        <a:rPr kumimoji="0" lang="en-US" sz="1200" b="0" i="0" u="none" strike="noStrike" cap="none" spc="0" normalizeH="0" dirty="0">
                          <a:ln>
                            <a:noFill/>
                          </a:ln>
                          <a:solidFill>
                            <a:srgbClr val="000000"/>
                          </a:solidFill>
                          <a:effectLst/>
                          <a:uFillTx/>
                          <a:latin typeface="Arial"/>
                          <a:ea typeface="Arial"/>
                          <a:cs typeface="Arial"/>
                          <a:sym typeface="Arial"/>
                        </a:rPr>
                        <a:t>2010)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tc>
                  <a:txBody>
                    <a:bodyPr/>
                    <a:lstStyle/>
                    <a:p>
                      <a:pPr marL="0" marR="0" algn="l">
                        <a:lnSpc>
                          <a:spcPct val="107000"/>
                        </a:lnSpc>
                        <a:spcBef>
                          <a:spcPts val="0"/>
                        </a:spcBef>
                        <a:spcAft>
                          <a:spcPts val="0"/>
                        </a:spcAft>
                      </a:pPr>
                      <a:r>
                        <a:rPr lang="en-US" sz="1400" dirty="0">
                          <a:effectLst/>
                        </a:rPr>
                        <a:t>White person clutching their purse or wallet as a black or Latino approaches or passes;</a:t>
                      </a:r>
                    </a:p>
                    <a:p>
                      <a:pPr marL="0" marR="0" algn="l">
                        <a:lnSpc>
                          <a:spcPct val="107000"/>
                        </a:lnSpc>
                        <a:spcBef>
                          <a:spcPts val="0"/>
                        </a:spcBef>
                        <a:spcAft>
                          <a:spcPts val="0"/>
                        </a:spcAft>
                      </a:pPr>
                      <a:r>
                        <a:rPr lang="en-US" sz="1400" dirty="0">
                          <a:effectLst/>
                        </a:rPr>
                        <a:t>A store owner following a person around the store</a:t>
                      </a:r>
                    </a:p>
                    <a:p>
                      <a:pPr marL="0" marR="0" algn="l">
                        <a:lnSpc>
                          <a:spcPct val="107000"/>
                        </a:lnSpc>
                        <a:spcBef>
                          <a:spcPts val="0"/>
                        </a:spcBef>
                        <a:spcAft>
                          <a:spcPts val="0"/>
                        </a:spcAft>
                      </a:pPr>
                      <a:r>
                        <a:rPr lang="en-US" sz="1400" dirty="0">
                          <a:effectLst/>
                        </a:rPr>
                        <a:t>A white person waiting to ride the next elevator when a person of color is on it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tc>
                  <a:txBody>
                    <a:bodyPr/>
                    <a:lstStyle/>
                    <a:p>
                      <a:pPr marL="0" marR="0" algn="l">
                        <a:lnSpc>
                          <a:spcPct val="107000"/>
                        </a:lnSpc>
                        <a:spcBef>
                          <a:spcPts val="0"/>
                        </a:spcBef>
                        <a:spcAft>
                          <a:spcPts val="0"/>
                        </a:spcAft>
                      </a:pPr>
                      <a:r>
                        <a:rPr lang="en-US" sz="1400" dirty="0">
                          <a:effectLst/>
                        </a:rPr>
                        <a:t>You are a criminal.</a:t>
                      </a:r>
                    </a:p>
                    <a:p>
                      <a:pPr marL="0" marR="0" algn="l">
                        <a:lnSpc>
                          <a:spcPct val="107000"/>
                        </a:lnSpc>
                        <a:spcBef>
                          <a:spcPts val="0"/>
                        </a:spcBef>
                        <a:spcAft>
                          <a:spcPts val="0"/>
                        </a:spcAft>
                      </a:pPr>
                      <a:r>
                        <a:rPr lang="en-US" sz="1400" dirty="0">
                          <a:effectLst/>
                        </a:rPr>
                        <a:t> </a:t>
                      </a:r>
                    </a:p>
                    <a:p>
                      <a:pPr marL="0" marR="0" algn="l">
                        <a:lnSpc>
                          <a:spcPct val="107000"/>
                        </a:lnSpc>
                        <a:spcBef>
                          <a:spcPts val="0"/>
                        </a:spcBef>
                        <a:spcAft>
                          <a:spcPts val="0"/>
                        </a:spcAft>
                      </a:pPr>
                      <a:r>
                        <a:rPr lang="en-US" sz="1400" dirty="0">
                          <a:effectLst/>
                        </a:rPr>
                        <a:t>You are going to steal</a:t>
                      </a:r>
                    </a:p>
                    <a:p>
                      <a:pPr marL="0" marR="0" algn="l">
                        <a:lnSpc>
                          <a:spcPct val="107000"/>
                        </a:lnSpc>
                        <a:spcBef>
                          <a:spcPts val="0"/>
                        </a:spcBef>
                        <a:spcAft>
                          <a:spcPts val="0"/>
                        </a:spcAft>
                      </a:pPr>
                      <a:r>
                        <a:rPr lang="en-US" sz="1400" dirty="0">
                          <a:effectLst/>
                        </a:rPr>
                        <a:t>You are poor</a:t>
                      </a:r>
                    </a:p>
                    <a:p>
                      <a:pPr marL="0" marR="0" algn="l">
                        <a:lnSpc>
                          <a:spcPct val="107000"/>
                        </a:lnSpc>
                        <a:spcBef>
                          <a:spcPts val="0"/>
                        </a:spcBef>
                        <a:spcAft>
                          <a:spcPts val="0"/>
                        </a:spcAft>
                      </a:pPr>
                      <a:r>
                        <a:rPr lang="en-US" sz="1400" dirty="0">
                          <a:effectLst/>
                        </a:rPr>
                        <a:t>You do not belong </a:t>
                      </a:r>
                    </a:p>
                    <a:p>
                      <a:pPr marL="0" marR="0" algn="l">
                        <a:lnSpc>
                          <a:spcPct val="107000"/>
                        </a:lnSpc>
                        <a:spcBef>
                          <a:spcPts val="0"/>
                        </a:spcBef>
                        <a:spcAft>
                          <a:spcPts val="0"/>
                        </a:spcAft>
                      </a:pPr>
                      <a:r>
                        <a:rPr lang="en-US" sz="1400" dirty="0">
                          <a:effectLst/>
                        </a:rPr>
                        <a:t>You are dangerous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515" marR="36515" marT="0" marB="0">
                    <a:solidFill>
                      <a:srgbClr val="92D050"/>
                    </a:solidFill>
                  </a:tcPr>
                </a:tc>
                <a:extLst>
                  <a:ext uri="{0D108BD9-81ED-4DB2-BD59-A6C34878D82A}">
                    <a16:rowId xmlns:a16="http://schemas.microsoft.com/office/drawing/2014/main" val="10004"/>
                  </a:ext>
                </a:extLst>
              </a:tr>
            </a:tbl>
          </a:graphicData>
        </a:graphic>
      </p:graphicFrame>
      <p:pic>
        <p:nvPicPr>
          <p:cNvPr id="3" name="Picture 2"/>
          <p:cNvPicPr>
            <a:picLocks noChangeAspect="1"/>
          </p:cNvPicPr>
          <p:nvPr/>
        </p:nvPicPr>
        <p:blipFill>
          <a:blip r:embed="rId3"/>
          <a:stretch>
            <a:fillRect/>
          </a:stretch>
        </p:blipFill>
        <p:spPr>
          <a:xfrm>
            <a:off x="752030" y="4264351"/>
            <a:ext cx="1871529" cy="1131085"/>
          </a:xfrm>
          <a:prstGeom prst="rect">
            <a:avLst/>
          </a:prstGeom>
        </p:spPr>
      </p:pic>
      <p:pic>
        <p:nvPicPr>
          <p:cNvPr id="4" name="Picture 3"/>
          <p:cNvPicPr>
            <a:picLocks noChangeAspect="1"/>
          </p:cNvPicPr>
          <p:nvPr/>
        </p:nvPicPr>
        <p:blipFill>
          <a:blip r:embed="rId4"/>
          <a:stretch>
            <a:fillRect/>
          </a:stretch>
        </p:blipFill>
        <p:spPr>
          <a:xfrm>
            <a:off x="307868" y="2781176"/>
            <a:ext cx="2785710" cy="1084258"/>
          </a:xfrm>
          <a:prstGeom prst="rect">
            <a:avLst/>
          </a:prstGeom>
        </p:spPr>
      </p:pic>
      <p:sp>
        <p:nvSpPr>
          <p:cNvPr id="5" name="Slide Number Placeholder 4"/>
          <p:cNvSpPr>
            <a:spLocks noGrp="1"/>
          </p:cNvSpPr>
          <p:nvPr>
            <p:ph type="sldNum" sz="quarter" idx="12"/>
          </p:nvPr>
        </p:nvSpPr>
        <p:spPr/>
        <p:txBody>
          <a:bodyPr/>
          <a:lstStyle/>
          <a:p>
            <a:pPr lvl="0"/>
            <a:fld id="{86CB4B4D-7CA3-9044-876B-883B54F8677D}" type="slidenum">
              <a:rPr lang="en-US" smtClean="0"/>
              <a:t>1</a:t>
            </a:fld>
            <a:endParaRPr lang="en-US" dirty="0"/>
          </a:p>
        </p:txBody>
      </p:sp>
    </p:spTree>
    <p:extLst>
      <p:ext uri="{BB962C8B-B14F-4D97-AF65-F5344CB8AC3E}">
        <p14:creationId xmlns:p14="http://schemas.microsoft.com/office/powerpoint/2010/main" val="727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3999" cy="7038150"/>
        </p:xfrm>
        <a:graphic>
          <a:graphicData uri="http://schemas.openxmlformats.org/drawingml/2006/table">
            <a:tbl>
              <a:tblPr firstRow="1" firstCol="1" bandRow="1">
                <a:tableStyleId>{5940675A-B579-460E-94D1-54222C63F5DA}</a:tableStyleId>
              </a:tblPr>
              <a:tblGrid>
                <a:gridCol w="3611091">
                  <a:extLst>
                    <a:ext uri="{9D8B030D-6E8A-4147-A177-3AD203B41FA5}">
                      <a16:colId xmlns:a16="http://schemas.microsoft.com/office/drawing/2014/main" val="20000"/>
                    </a:ext>
                  </a:extLst>
                </a:gridCol>
                <a:gridCol w="3315736">
                  <a:extLst>
                    <a:ext uri="{9D8B030D-6E8A-4147-A177-3AD203B41FA5}">
                      <a16:colId xmlns:a16="http://schemas.microsoft.com/office/drawing/2014/main" val="20001"/>
                    </a:ext>
                  </a:extLst>
                </a:gridCol>
                <a:gridCol w="2217172">
                  <a:extLst>
                    <a:ext uri="{9D8B030D-6E8A-4147-A177-3AD203B41FA5}">
                      <a16:colId xmlns:a16="http://schemas.microsoft.com/office/drawing/2014/main" val="20002"/>
                    </a:ext>
                  </a:extLst>
                </a:gridCol>
              </a:tblGrid>
              <a:tr h="944835">
                <a:tc>
                  <a:txBody>
                    <a:bodyPr/>
                    <a:lstStyle/>
                    <a:p>
                      <a:pPr marL="0" marR="0" algn="l">
                        <a:lnSpc>
                          <a:spcPct val="107000"/>
                        </a:lnSpc>
                        <a:spcBef>
                          <a:spcPts val="0"/>
                        </a:spcBef>
                        <a:spcAft>
                          <a:spcPts val="0"/>
                        </a:spcAft>
                      </a:pPr>
                      <a:r>
                        <a:rPr lang="en-US" sz="2000" b="1" dirty="0">
                          <a:effectLst/>
                        </a:rPr>
                        <a:t>Microinvalidation</a:t>
                      </a:r>
                    </a:p>
                    <a:p>
                      <a:pPr marL="0" marR="0" algn="l">
                        <a:lnSpc>
                          <a:spcPct val="107000"/>
                        </a:lnSpc>
                        <a:spcBef>
                          <a:spcPts val="0"/>
                        </a:spcBef>
                        <a:spcAft>
                          <a:spcPts val="0"/>
                        </a:spcAft>
                      </a:pPr>
                      <a:r>
                        <a:rPr lang="en-US" sz="2000" b="1" dirty="0">
                          <a:effectLst/>
                        </a:rPr>
                        <a:t>Themes:</a:t>
                      </a:r>
                    </a:p>
                    <a:p>
                      <a:pPr marL="0" marR="0" algn="l">
                        <a:lnSpc>
                          <a:spcPct val="107000"/>
                        </a:lnSpc>
                        <a:spcBef>
                          <a:spcPts val="0"/>
                        </a:spcBef>
                        <a:spcAft>
                          <a:spcPts val="0"/>
                        </a:spcAft>
                      </a:pPr>
                      <a:r>
                        <a:rPr lang="en-US" sz="1600" b="0" dirty="0">
                          <a:effectLst/>
                        </a:rPr>
                        <a:t>(often unconscious)</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tc>
                  <a:txBody>
                    <a:bodyPr/>
                    <a:lstStyle/>
                    <a:p>
                      <a:pPr marL="0" marR="0" algn="l">
                        <a:lnSpc>
                          <a:spcPct val="107000"/>
                        </a:lnSpc>
                        <a:spcBef>
                          <a:spcPts val="0"/>
                        </a:spcBef>
                        <a:spcAft>
                          <a:spcPts val="0"/>
                        </a:spcAft>
                      </a:pPr>
                      <a:r>
                        <a:rPr lang="en-US" sz="2000" b="1" dirty="0">
                          <a:effectLst/>
                        </a:rPr>
                        <a:t>Example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tc>
                  <a:txBody>
                    <a:bodyPr/>
                    <a:lstStyle/>
                    <a:p>
                      <a:pPr marL="0" marR="0" algn="l">
                        <a:lnSpc>
                          <a:spcPct val="107000"/>
                        </a:lnSpc>
                        <a:spcBef>
                          <a:spcPts val="0"/>
                        </a:spcBef>
                        <a:spcAft>
                          <a:spcPts val="0"/>
                        </a:spcAft>
                      </a:pPr>
                      <a:r>
                        <a:rPr lang="en-US" sz="2000" b="1" dirty="0">
                          <a:effectLst/>
                        </a:rPr>
                        <a:t>Message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extLst>
                  <a:ext uri="{0D108BD9-81ED-4DB2-BD59-A6C34878D82A}">
                    <a16:rowId xmlns:a16="http://schemas.microsoft.com/office/drawing/2014/main" val="10000"/>
                  </a:ext>
                </a:extLst>
              </a:tr>
              <a:tr h="954698">
                <a:tc>
                  <a:txBody>
                    <a:bodyPr/>
                    <a:lstStyle/>
                    <a:p>
                      <a:pPr marL="0" marR="0" algn="l">
                        <a:lnSpc>
                          <a:spcPct val="107000"/>
                        </a:lnSpc>
                        <a:spcBef>
                          <a:spcPts val="0"/>
                        </a:spcBef>
                        <a:spcAft>
                          <a:spcPts val="0"/>
                        </a:spcAft>
                      </a:pPr>
                      <a:r>
                        <a:rPr lang="en-US" sz="2400" dirty="0">
                          <a:effectLst/>
                        </a:rPr>
                        <a:t>Aliens in Their Own Land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chemeClr val="accent3">
                        <a:lumMod val="60000"/>
                        <a:lumOff val="40000"/>
                      </a:schemeClr>
                    </a:solidFill>
                  </a:tcPr>
                </a:tc>
                <a:tc>
                  <a:txBody>
                    <a:bodyPr/>
                    <a:lstStyle/>
                    <a:p>
                      <a:pPr marL="0" marR="0" algn="l">
                        <a:lnSpc>
                          <a:spcPct val="107000"/>
                        </a:lnSpc>
                        <a:spcBef>
                          <a:spcPts val="0"/>
                        </a:spcBef>
                        <a:spcAft>
                          <a:spcPts val="0"/>
                        </a:spcAft>
                      </a:pPr>
                      <a:r>
                        <a:rPr lang="en-US" sz="1400" dirty="0">
                          <a:effectLst/>
                        </a:rPr>
                        <a:t>“Where are you from?”</a:t>
                      </a:r>
                    </a:p>
                    <a:p>
                      <a:pPr marL="0" marR="0" algn="l">
                        <a:lnSpc>
                          <a:spcPct val="107000"/>
                        </a:lnSpc>
                        <a:spcBef>
                          <a:spcPts val="0"/>
                        </a:spcBef>
                        <a:spcAft>
                          <a:spcPts val="0"/>
                        </a:spcAft>
                      </a:pPr>
                      <a:r>
                        <a:rPr lang="en-US" sz="1400" dirty="0">
                          <a:effectLst/>
                        </a:rPr>
                        <a:t>“Where were you born?”</a:t>
                      </a:r>
                    </a:p>
                    <a:p>
                      <a:pPr marL="0" marR="0" algn="l">
                        <a:lnSpc>
                          <a:spcPct val="107000"/>
                        </a:lnSpc>
                        <a:spcBef>
                          <a:spcPts val="0"/>
                        </a:spcBef>
                        <a:spcAft>
                          <a:spcPts val="0"/>
                        </a:spcAft>
                      </a:pPr>
                      <a:r>
                        <a:rPr lang="en-US" sz="1400" dirty="0">
                          <a:effectLst/>
                        </a:rPr>
                        <a:t>“You speak good English”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chemeClr val="accent3">
                        <a:lumMod val="60000"/>
                        <a:lumOff val="40000"/>
                      </a:schemeClr>
                    </a:solidFill>
                  </a:tcPr>
                </a:tc>
                <a:tc>
                  <a:txBody>
                    <a:bodyPr/>
                    <a:lstStyle/>
                    <a:p>
                      <a:pPr marL="0" marR="0" algn="l">
                        <a:lnSpc>
                          <a:spcPct val="107000"/>
                        </a:lnSpc>
                        <a:spcBef>
                          <a:spcPts val="0"/>
                        </a:spcBef>
                        <a:spcAft>
                          <a:spcPts val="0"/>
                        </a:spcAft>
                      </a:pPr>
                      <a:r>
                        <a:rPr lang="en-US" sz="1400" dirty="0">
                          <a:effectLst/>
                        </a:rPr>
                        <a:t>You are not  American.</a:t>
                      </a:r>
                    </a:p>
                    <a:p>
                      <a:pPr marL="0" marR="0" algn="l">
                        <a:lnSpc>
                          <a:spcPct val="107000"/>
                        </a:lnSpc>
                        <a:spcBef>
                          <a:spcPts val="0"/>
                        </a:spcBef>
                        <a:spcAft>
                          <a:spcPts val="0"/>
                        </a:spcAft>
                      </a:pPr>
                      <a:r>
                        <a:rPr lang="en-US" sz="1400" dirty="0">
                          <a:effectLst/>
                        </a:rPr>
                        <a:t> </a:t>
                      </a:r>
                    </a:p>
                    <a:p>
                      <a:pPr marL="0" marR="0" algn="l">
                        <a:lnSpc>
                          <a:spcPct val="107000"/>
                        </a:lnSpc>
                        <a:spcBef>
                          <a:spcPts val="0"/>
                        </a:spcBef>
                        <a:spcAft>
                          <a:spcPts val="0"/>
                        </a:spcAft>
                      </a:pPr>
                      <a:r>
                        <a:rPr lang="en-US" sz="1400" dirty="0">
                          <a:effectLst/>
                        </a:rPr>
                        <a:t>You are a foreigner.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chemeClr val="accent3">
                        <a:lumMod val="60000"/>
                        <a:lumOff val="40000"/>
                      </a:schemeClr>
                    </a:solidFill>
                  </a:tcPr>
                </a:tc>
                <a:extLst>
                  <a:ext uri="{0D108BD9-81ED-4DB2-BD59-A6C34878D82A}">
                    <a16:rowId xmlns:a16="http://schemas.microsoft.com/office/drawing/2014/main" val="10001"/>
                  </a:ext>
                </a:extLst>
              </a:tr>
              <a:tr h="1634426">
                <a:tc>
                  <a:txBody>
                    <a:bodyPr/>
                    <a:lstStyle/>
                    <a:p>
                      <a:pPr marL="0" marR="0" algn="l">
                        <a:lnSpc>
                          <a:spcPct val="107000"/>
                        </a:lnSpc>
                        <a:spcBef>
                          <a:spcPts val="0"/>
                        </a:spcBef>
                        <a:spcAft>
                          <a:spcPts val="0"/>
                        </a:spcAft>
                      </a:pPr>
                      <a:r>
                        <a:rPr lang="en-US" sz="2400" dirty="0">
                          <a:effectLst/>
                        </a:rPr>
                        <a:t>Color Blindness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tc>
                  <a:txBody>
                    <a:bodyPr/>
                    <a:lstStyle/>
                    <a:p>
                      <a:pPr marL="0" marR="0" algn="l">
                        <a:lnSpc>
                          <a:spcPct val="107000"/>
                        </a:lnSpc>
                        <a:spcBef>
                          <a:spcPts val="0"/>
                        </a:spcBef>
                        <a:spcAft>
                          <a:spcPts val="0"/>
                        </a:spcAft>
                      </a:pPr>
                      <a:r>
                        <a:rPr lang="en-US" sz="1400" dirty="0">
                          <a:effectLst/>
                        </a:rPr>
                        <a:t>“When I look at you, I don’t see color.”</a:t>
                      </a:r>
                    </a:p>
                    <a:p>
                      <a:pPr marL="0" marR="0" algn="l">
                        <a:lnSpc>
                          <a:spcPct val="107000"/>
                        </a:lnSpc>
                        <a:spcBef>
                          <a:spcPts val="0"/>
                        </a:spcBef>
                        <a:spcAft>
                          <a:spcPts val="0"/>
                        </a:spcAft>
                      </a:pPr>
                      <a:r>
                        <a:rPr lang="en-US" sz="1400" dirty="0">
                          <a:effectLst/>
                        </a:rPr>
                        <a:t>America is a melting pot.</a:t>
                      </a:r>
                    </a:p>
                    <a:p>
                      <a:pPr marL="0" marR="0" algn="l">
                        <a:lnSpc>
                          <a:spcPct val="107000"/>
                        </a:lnSpc>
                        <a:spcBef>
                          <a:spcPts val="0"/>
                        </a:spcBef>
                        <a:spcAft>
                          <a:spcPts val="0"/>
                        </a:spcAft>
                      </a:pPr>
                      <a:r>
                        <a:rPr lang="en-US" sz="1400" dirty="0">
                          <a:effectLst/>
                        </a:rPr>
                        <a:t>There is only one race, the human race.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tc>
                  <a:txBody>
                    <a:bodyPr/>
                    <a:lstStyle/>
                    <a:p>
                      <a:pPr marL="0" marR="0" algn="l">
                        <a:lnSpc>
                          <a:spcPct val="107000"/>
                        </a:lnSpc>
                        <a:spcBef>
                          <a:spcPts val="0"/>
                        </a:spcBef>
                        <a:spcAft>
                          <a:spcPts val="0"/>
                        </a:spcAft>
                      </a:pPr>
                      <a:r>
                        <a:rPr lang="en-US" sz="1400" dirty="0">
                          <a:effectLst/>
                        </a:rPr>
                        <a:t>Denying a person of color’s racial/ethnic experiences.</a:t>
                      </a:r>
                    </a:p>
                    <a:p>
                      <a:pPr marL="0" marR="0" algn="l">
                        <a:lnSpc>
                          <a:spcPct val="107000"/>
                        </a:lnSpc>
                        <a:spcBef>
                          <a:spcPts val="0"/>
                        </a:spcBef>
                        <a:spcAft>
                          <a:spcPts val="0"/>
                        </a:spcAft>
                      </a:pPr>
                      <a:r>
                        <a:rPr lang="en-US" sz="1400" dirty="0">
                          <a:effectLst/>
                        </a:rPr>
                        <a:t>Assimilate/acculturate to dominant culture.</a:t>
                      </a:r>
                    </a:p>
                    <a:p>
                      <a:pPr marL="0" marR="0" algn="l">
                        <a:lnSpc>
                          <a:spcPct val="107000"/>
                        </a:lnSpc>
                        <a:spcBef>
                          <a:spcPts val="0"/>
                        </a:spcBef>
                        <a:spcAft>
                          <a:spcPts val="0"/>
                        </a:spcAft>
                      </a:pPr>
                      <a:r>
                        <a:rPr lang="en-US" sz="1400" dirty="0">
                          <a:effectLst/>
                        </a:rPr>
                        <a:t>Denying the individual as a racial/cultural being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extLst>
                  <a:ext uri="{0D108BD9-81ED-4DB2-BD59-A6C34878D82A}">
                    <a16:rowId xmlns:a16="http://schemas.microsoft.com/office/drawing/2014/main" val="10002"/>
                  </a:ext>
                </a:extLst>
              </a:tr>
              <a:tr h="1167447">
                <a:tc>
                  <a:txBody>
                    <a:bodyPr/>
                    <a:lstStyle/>
                    <a:p>
                      <a:pPr marL="0" marR="0" algn="l">
                        <a:lnSpc>
                          <a:spcPct val="107000"/>
                        </a:lnSpc>
                        <a:spcBef>
                          <a:spcPts val="0"/>
                        </a:spcBef>
                        <a:spcAft>
                          <a:spcPts val="0"/>
                        </a:spcAft>
                      </a:pPr>
                      <a:r>
                        <a:rPr lang="en-US" sz="2400" dirty="0">
                          <a:effectLst/>
                        </a:rPr>
                        <a:t>Denial of Individual Racism </a:t>
                      </a:r>
                      <a:r>
                        <a:rPr lang="en-US" sz="2400" i="1" dirty="0">
                          <a:effectLst/>
                        </a:rPr>
                        <a:t>or</a:t>
                      </a:r>
                      <a:r>
                        <a:rPr lang="en-US" sz="2400" i="1" baseline="0" dirty="0">
                          <a:effectLst/>
                        </a:rPr>
                        <a:t> Sexism</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chemeClr val="accent3">
                        <a:lumMod val="40000"/>
                        <a:lumOff val="60000"/>
                      </a:schemeClr>
                    </a:solidFill>
                  </a:tcPr>
                </a:tc>
                <a:tc>
                  <a:txBody>
                    <a:bodyPr/>
                    <a:lstStyle/>
                    <a:p>
                      <a:pPr marL="0" marR="0" algn="l">
                        <a:lnSpc>
                          <a:spcPct val="107000"/>
                        </a:lnSpc>
                        <a:spcBef>
                          <a:spcPts val="0"/>
                        </a:spcBef>
                        <a:spcAft>
                          <a:spcPts val="0"/>
                        </a:spcAft>
                      </a:pPr>
                      <a:r>
                        <a:rPr lang="en-US" sz="1400" dirty="0">
                          <a:effectLst/>
                        </a:rPr>
                        <a:t>“I’m not a racist, I have several black friends.”</a:t>
                      </a:r>
                    </a:p>
                    <a:p>
                      <a:pPr marL="0" marR="0" algn="l">
                        <a:lnSpc>
                          <a:spcPct val="107000"/>
                        </a:lnSpc>
                        <a:spcBef>
                          <a:spcPts val="0"/>
                        </a:spcBef>
                        <a:spcAft>
                          <a:spcPts val="0"/>
                        </a:spcAft>
                      </a:pPr>
                      <a:r>
                        <a:rPr lang="en-US" sz="1400" dirty="0">
                          <a:effectLst/>
                        </a:rPr>
                        <a:t>“As a woman, I know what you go through as a minority”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chemeClr val="accent3">
                        <a:lumMod val="40000"/>
                        <a:lumOff val="60000"/>
                      </a:schemeClr>
                    </a:solidFill>
                  </a:tcPr>
                </a:tc>
                <a:tc>
                  <a:txBody>
                    <a:bodyPr/>
                    <a:lstStyle/>
                    <a:p>
                      <a:pPr marL="0" marR="0" algn="l">
                        <a:lnSpc>
                          <a:spcPct val="107000"/>
                        </a:lnSpc>
                        <a:spcBef>
                          <a:spcPts val="0"/>
                        </a:spcBef>
                        <a:spcAft>
                          <a:spcPts val="0"/>
                        </a:spcAft>
                      </a:pPr>
                      <a:r>
                        <a:rPr lang="en-US" sz="1400" dirty="0">
                          <a:effectLst/>
                        </a:rPr>
                        <a:t>I am immune to racism because I have friends of </a:t>
                      </a:r>
                      <a:r>
                        <a:rPr lang="en-US" sz="1400" dirty="0">
                          <a:effectLst/>
                          <a:latin typeface="+mj-lt"/>
                        </a:rPr>
                        <a:t>color.</a:t>
                      </a:r>
                    </a:p>
                    <a:p>
                      <a:pPr marL="0" marR="0" algn="l">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I</a:t>
                      </a:r>
                      <a:r>
                        <a:rPr lang="en-US" sz="1400" baseline="0" dirty="0">
                          <a:effectLst/>
                          <a:latin typeface="+mj-lt"/>
                          <a:ea typeface="Calibri" panose="020F0502020204030204" pitchFamily="34" charset="0"/>
                          <a:cs typeface="Times New Roman" panose="02020603050405020304" pitchFamily="18" charset="0"/>
                        </a:rPr>
                        <a:t> am incapable of sexism.</a:t>
                      </a:r>
                      <a:endParaRPr lang="en-US" sz="1400" dirty="0">
                        <a:effectLst/>
                        <a:latin typeface="+mj-lt"/>
                        <a:ea typeface="Calibri" panose="020F0502020204030204" pitchFamily="34" charset="0"/>
                        <a:cs typeface="Times New Roman" panose="02020603050405020304" pitchFamily="18" charset="0"/>
                      </a:endParaRPr>
                    </a:p>
                  </a:txBody>
                  <a:tcPr marL="47041" marR="47041" marT="0" marB="0">
                    <a:solidFill>
                      <a:schemeClr val="accent3">
                        <a:lumMod val="40000"/>
                        <a:lumOff val="60000"/>
                      </a:schemeClr>
                    </a:solidFill>
                  </a:tcPr>
                </a:tc>
                <a:extLst>
                  <a:ext uri="{0D108BD9-81ED-4DB2-BD59-A6C34878D82A}">
                    <a16:rowId xmlns:a16="http://schemas.microsoft.com/office/drawing/2014/main" val="10003"/>
                  </a:ext>
                </a:extLst>
              </a:tr>
              <a:tr h="2156594">
                <a:tc>
                  <a:txBody>
                    <a:bodyPr/>
                    <a:lstStyle/>
                    <a:p>
                      <a:pPr marL="0" marR="0" algn="l">
                        <a:lnSpc>
                          <a:spcPct val="107000"/>
                        </a:lnSpc>
                        <a:spcBef>
                          <a:spcPts val="0"/>
                        </a:spcBef>
                        <a:spcAft>
                          <a:spcPts val="0"/>
                        </a:spcAft>
                      </a:pPr>
                      <a:r>
                        <a:rPr lang="en-US" sz="2400" dirty="0">
                          <a:effectLst/>
                        </a:rPr>
                        <a:t>Myth of Meritocracy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tc>
                  <a:txBody>
                    <a:bodyPr/>
                    <a:lstStyle/>
                    <a:p>
                      <a:pPr marL="0" marR="0" algn="l">
                        <a:lnSpc>
                          <a:spcPct val="107000"/>
                        </a:lnSpc>
                        <a:spcBef>
                          <a:spcPts val="0"/>
                        </a:spcBef>
                        <a:spcAft>
                          <a:spcPts val="0"/>
                        </a:spcAft>
                      </a:pPr>
                      <a:r>
                        <a:rPr lang="en-US" sz="1400" dirty="0">
                          <a:effectLst/>
                        </a:rPr>
                        <a:t>“I believe the most qualified person should get the job.”</a:t>
                      </a:r>
                    </a:p>
                    <a:p>
                      <a:pPr marL="0" marR="0" algn="l">
                        <a:lnSpc>
                          <a:spcPct val="107000"/>
                        </a:lnSpc>
                        <a:spcBef>
                          <a:spcPts val="0"/>
                        </a:spcBef>
                        <a:spcAft>
                          <a:spcPts val="0"/>
                        </a:spcAft>
                      </a:pPr>
                      <a:r>
                        <a:rPr lang="en-US" sz="1400" dirty="0">
                          <a:effectLst/>
                        </a:rPr>
                        <a:t>“Everyone can succeed in this society if they work hard enough.”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tc>
                  <a:txBody>
                    <a:bodyPr/>
                    <a:lstStyle/>
                    <a:p>
                      <a:pPr marL="0" marR="0" algn="l">
                        <a:lnSpc>
                          <a:spcPct val="107000"/>
                        </a:lnSpc>
                        <a:spcBef>
                          <a:spcPts val="0"/>
                        </a:spcBef>
                        <a:spcAft>
                          <a:spcPts val="0"/>
                        </a:spcAft>
                      </a:pPr>
                      <a:r>
                        <a:rPr lang="en-US" sz="1400" dirty="0">
                          <a:effectLst/>
                        </a:rPr>
                        <a:t>People of color are given unfair benefits because of their race.</a:t>
                      </a:r>
                    </a:p>
                    <a:p>
                      <a:pPr marL="0" marR="0" algn="l">
                        <a:lnSpc>
                          <a:spcPct val="107000"/>
                        </a:lnSpc>
                        <a:spcBef>
                          <a:spcPts val="0"/>
                        </a:spcBef>
                        <a:spcAft>
                          <a:spcPts val="0"/>
                        </a:spcAft>
                      </a:pPr>
                      <a:r>
                        <a:rPr lang="en-US" sz="1400" dirty="0">
                          <a:effectLst/>
                        </a:rPr>
                        <a:t>The playing field is even so if women or people of color cannot make it, the problem is with them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041" marR="47041" marT="0" marB="0">
                    <a:solidFill>
                      <a:srgbClr val="92D050"/>
                    </a:solidFill>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pPr lvl="0"/>
            <a:fld id="{86CB4B4D-7CA3-9044-876B-883B54F8677D}" type="slidenum">
              <a:rPr lang="en-US" smtClean="0"/>
              <a:t>2</a:t>
            </a:fld>
            <a:endParaRPr lang="en-US" dirty="0"/>
          </a:p>
        </p:txBody>
      </p:sp>
      <p:sp>
        <p:nvSpPr>
          <p:cNvPr id="4" name="TextBox 3">
            <a:extLst>
              <a:ext uri="{FF2B5EF4-FFF2-40B4-BE49-F238E27FC236}">
                <a16:creationId xmlns:a16="http://schemas.microsoft.com/office/drawing/2014/main" id="{48DA4FED-AA1D-4EDA-A3FA-ABA642C7766D}"/>
              </a:ext>
            </a:extLst>
          </p:cNvPr>
          <p:cNvSpPr txBox="1"/>
          <p:nvPr/>
        </p:nvSpPr>
        <p:spPr>
          <a:xfrm>
            <a:off x="343740" y="6188765"/>
            <a:ext cx="3498575" cy="461665"/>
          </a:xfrm>
          <a:prstGeom prst="rect">
            <a:avLst/>
          </a:prstGeom>
          <a:noFill/>
        </p:spPr>
        <p:txBody>
          <a:bodyPr wrap="square" rtlCol="0">
            <a:spAutoFit/>
          </a:bodyPr>
          <a:lstStyle/>
          <a:p>
            <a:r>
              <a:rPr lang="en-US" sz="1200" dirty="0">
                <a:solidFill>
                  <a:srgbClr val="000000"/>
                </a:solidFill>
              </a:rPr>
              <a:t>(Sue, </a:t>
            </a:r>
            <a:r>
              <a:rPr lang="en-US" sz="1200" u="sng" dirty="0">
                <a:solidFill>
                  <a:srgbClr val="000000"/>
                </a:solidFill>
              </a:rPr>
              <a:t>Microaggressions in everyday life:  Race, gender, and sexual orientation</a:t>
            </a:r>
            <a:r>
              <a:rPr lang="en-US" sz="1200" dirty="0">
                <a:solidFill>
                  <a:srgbClr val="000000"/>
                </a:solidFill>
              </a:rPr>
              <a:t>, 2010)</a:t>
            </a:r>
            <a:endParaRPr lang="en-US" sz="1200" dirty="0"/>
          </a:p>
        </p:txBody>
      </p:sp>
    </p:spTree>
    <p:extLst>
      <p:ext uri="{BB962C8B-B14F-4D97-AF65-F5344CB8AC3E}">
        <p14:creationId xmlns:p14="http://schemas.microsoft.com/office/powerpoint/2010/main" val="126667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7B7E-42D8-47C1-84E5-B6DF74574878}"/>
              </a:ext>
            </a:extLst>
          </p:cNvPr>
          <p:cNvSpPr>
            <a:spLocks noGrp="1"/>
          </p:cNvSpPr>
          <p:nvPr>
            <p:ph type="title"/>
          </p:nvPr>
        </p:nvSpPr>
        <p:spPr/>
        <p:txBody>
          <a:bodyPr/>
          <a:lstStyle/>
          <a:p>
            <a:r>
              <a:rPr lang="en-US" dirty="0"/>
              <a:t>How to React to Common Microaggressions</a:t>
            </a:r>
          </a:p>
        </p:txBody>
      </p:sp>
      <p:graphicFrame>
        <p:nvGraphicFramePr>
          <p:cNvPr id="6" name="Content Placeholder 5">
            <a:extLst>
              <a:ext uri="{FF2B5EF4-FFF2-40B4-BE49-F238E27FC236}">
                <a16:creationId xmlns:a16="http://schemas.microsoft.com/office/drawing/2014/main" id="{7666580B-B8E4-4BC6-9821-BA3053830C3D}"/>
              </a:ext>
            </a:extLst>
          </p:cNvPr>
          <p:cNvGraphicFramePr>
            <a:graphicFrameLocks noGrp="1"/>
          </p:cNvGraphicFramePr>
          <p:nvPr>
            <p:ph idx="1"/>
            <p:extLst>
              <p:ext uri="{D42A27DB-BD31-4B8C-83A1-F6EECF244321}">
                <p14:modId xmlns:p14="http://schemas.microsoft.com/office/powerpoint/2010/main" val="2743664900"/>
              </p:ext>
            </p:extLst>
          </p:nvPr>
        </p:nvGraphicFramePr>
        <p:xfrm>
          <a:off x="935260" y="2316479"/>
          <a:ext cx="6743355" cy="3767079"/>
        </p:xfrm>
        <a:graphic>
          <a:graphicData uri="http://schemas.openxmlformats.org/drawingml/2006/table">
            <a:tbl>
              <a:tblPr firstRow="1" firstCol="1" lastRow="1" lastCol="1" bandRow="1" bandCol="1"/>
              <a:tblGrid>
                <a:gridCol w="1875709">
                  <a:extLst>
                    <a:ext uri="{9D8B030D-6E8A-4147-A177-3AD203B41FA5}">
                      <a16:colId xmlns:a16="http://schemas.microsoft.com/office/drawing/2014/main" val="2379903518"/>
                    </a:ext>
                  </a:extLst>
                </a:gridCol>
                <a:gridCol w="2042437">
                  <a:extLst>
                    <a:ext uri="{9D8B030D-6E8A-4147-A177-3AD203B41FA5}">
                      <a16:colId xmlns:a16="http://schemas.microsoft.com/office/drawing/2014/main" val="1848075824"/>
                    </a:ext>
                  </a:extLst>
                </a:gridCol>
                <a:gridCol w="2825209">
                  <a:extLst>
                    <a:ext uri="{9D8B030D-6E8A-4147-A177-3AD203B41FA5}">
                      <a16:colId xmlns:a16="http://schemas.microsoft.com/office/drawing/2014/main" val="356862475"/>
                    </a:ext>
                  </a:extLst>
                </a:gridCol>
              </a:tblGrid>
              <a:tr h="319019">
                <a:tc>
                  <a:txBody>
                    <a:bodyPr/>
                    <a:lstStyle/>
                    <a:p>
                      <a:pPr marL="65405" marR="325755">
                        <a:lnSpc>
                          <a:spcPct val="100000"/>
                        </a:lnSpc>
                        <a:spcBef>
                          <a:spcPts val="0"/>
                        </a:spcBef>
                        <a:spcAft>
                          <a:spcPts val="0"/>
                        </a:spcAft>
                      </a:pPr>
                      <a:r>
                        <a:rPr lang="en-US" sz="1000" b="1">
                          <a:solidFill>
                            <a:srgbClr val="004A87"/>
                          </a:solidFill>
                          <a:effectLst/>
                          <a:latin typeface="Arial" panose="020B0604020202020204" pitchFamily="34" charset="0"/>
                          <a:ea typeface="Calibri" panose="020F0502020204030204" pitchFamily="34" charset="0"/>
                          <a:cs typeface="Times New Roman" panose="02020603050405020304" pitchFamily="18" charset="0"/>
                        </a:rPr>
                        <a:t>MICROAGGRESSION EXAMPLE </a:t>
                      </a:r>
                      <a:r>
                        <a:rPr lang="en-US" sz="1000" b="1" spc="-15">
                          <a:solidFill>
                            <a:srgbClr val="004A87"/>
                          </a:solidFill>
                          <a:effectLst/>
                          <a:latin typeface="Arial" panose="020B0604020202020204" pitchFamily="34" charset="0"/>
                          <a:ea typeface="Calibri" panose="020F0502020204030204" pitchFamily="34" charset="0"/>
                          <a:cs typeface="Times New Roman" panose="02020603050405020304" pitchFamily="18" charset="0"/>
                        </a:rPr>
                        <a:t>AND</a:t>
                      </a:r>
                      <a:r>
                        <a:rPr lang="en-US" sz="1000" b="1" spc="15">
                          <a:solidFill>
                            <a:srgbClr val="004A87"/>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b="1">
                          <a:solidFill>
                            <a:srgbClr val="004A87"/>
                          </a:solidFill>
                          <a:effectLst/>
                          <a:latin typeface="Arial" panose="020B0604020202020204" pitchFamily="34" charset="0"/>
                          <a:ea typeface="Calibri" panose="020F0502020204030204" pitchFamily="34" charset="0"/>
                          <a:cs typeface="Times New Roman" panose="02020603050405020304" pitchFamily="18" charset="0"/>
                        </a:rPr>
                        <a:t>THEME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5565" marR="278130">
                        <a:lnSpc>
                          <a:spcPct val="100000"/>
                        </a:lnSpc>
                        <a:spcBef>
                          <a:spcPts val="0"/>
                        </a:spcBef>
                        <a:spcAft>
                          <a:spcPts val="0"/>
                        </a:spcAft>
                      </a:pPr>
                      <a:r>
                        <a:rPr lang="en-US" sz="1000" b="1">
                          <a:solidFill>
                            <a:srgbClr val="004A87"/>
                          </a:solidFill>
                          <a:effectLst/>
                          <a:latin typeface="Arial" panose="020B0604020202020204" pitchFamily="34" charset="0"/>
                          <a:ea typeface="Calibri" panose="020F0502020204030204" pitchFamily="34" charset="0"/>
                          <a:cs typeface="Times New Roman" panose="02020603050405020304" pitchFamily="18" charset="0"/>
                        </a:rPr>
                        <a:t>THIRD PARTY INTERVENTION</a:t>
                      </a:r>
                      <a:r>
                        <a:rPr lang="en-US" sz="1000" b="1" spc="-40">
                          <a:solidFill>
                            <a:srgbClr val="004A87"/>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b="1">
                          <a:solidFill>
                            <a:srgbClr val="004A87"/>
                          </a:solidFill>
                          <a:effectLst/>
                          <a:latin typeface="Arial" panose="020B0604020202020204" pitchFamily="34" charset="0"/>
                          <a:ea typeface="Calibri" panose="020F0502020204030204" pitchFamily="34" charset="0"/>
                          <a:cs typeface="Times New Roman" panose="02020603050405020304" pitchFamily="18" charset="0"/>
                        </a:rPr>
                        <a:t>EXAMPLE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75565" marR="0">
                        <a:lnSpc>
                          <a:spcPts val="1245"/>
                        </a:lnSpc>
                        <a:spcBef>
                          <a:spcPts val="0"/>
                        </a:spcBef>
                        <a:spcAft>
                          <a:spcPts val="0"/>
                        </a:spcAft>
                      </a:pPr>
                      <a:r>
                        <a:rPr lang="en-US" sz="1000" b="1">
                          <a:solidFill>
                            <a:srgbClr val="004A87"/>
                          </a:solidFill>
                          <a:effectLst/>
                          <a:latin typeface="Arial" panose="020B0604020202020204" pitchFamily="34" charset="0"/>
                          <a:ea typeface="Calibri" panose="020F0502020204030204" pitchFamily="34" charset="0"/>
                          <a:cs typeface="Times New Roman" panose="02020603050405020304" pitchFamily="18" charset="0"/>
                        </a:rPr>
                        <a:t>COMMUNICATION</a:t>
                      </a:r>
                      <a:r>
                        <a:rPr lang="en-US" sz="1000" b="1" spc="-80">
                          <a:solidFill>
                            <a:srgbClr val="004A87"/>
                          </a:solidFill>
                          <a:effectLst/>
                          <a:latin typeface="Arial" panose="020B0604020202020204" pitchFamily="34" charset="0"/>
                          <a:ea typeface="Calibri" panose="020F0502020204030204" pitchFamily="34" charset="0"/>
                          <a:cs typeface="Times New Roman" panose="02020603050405020304" pitchFamily="18" charset="0"/>
                        </a:rPr>
                        <a:t> </a:t>
                      </a:r>
                      <a:r>
                        <a:rPr lang="en-US" sz="1000" b="1">
                          <a:solidFill>
                            <a:srgbClr val="004A87"/>
                          </a:solidFill>
                          <a:effectLst/>
                          <a:latin typeface="Arial" panose="020B0604020202020204" pitchFamily="34" charset="0"/>
                          <a:ea typeface="Calibri" panose="020F0502020204030204" pitchFamily="34" charset="0"/>
                          <a:cs typeface="Times New Roman" panose="02020603050405020304" pitchFamily="18" charset="0"/>
                        </a:rPr>
                        <a:t>APPROACH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025655"/>
                  </a:ext>
                </a:extLst>
              </a:tr>
              <a:tr h="1728018">
                <a:tc>
                  <a:txBody>
                    <a:bodyPr/>
                    <a:lstStyle/>
                    <a:p>
                      <a:pPr marL="65405" marR="0" algn="just">
                        <a:lnSpc>
                          <a:spcPts val="1125"/>
                        </a:lnSpc>
                        <a:spcBef>
                          <a:spcPts val="0"/>
                        </a:spcBef>
                        <a:spcAft>
                          <a:spcPts val="0"/>
                        </a:spcAft>
                      </a:pPr>
                      <a:r>
                        <a:rPr lang="en-US" sz="900" b="1">
                          <a:solidFill>
                            <a:srgbClr val="00A4E4"/>
                          </a:solidFill>
                          <a:effectLst/>
                          <a:latin typeface="Arial" panose="020B0604020202020204" pitchFamily="34" charset="0"/>
                          <a:ea typeface="Arial" panose="020B0604020202020204" pitchFamily="34" charset="0"/>
                          <a:cs typeface="Times New Roman" panose="02020603050405020304" pitchFamily="18" charset="0"/>
                        </a:rPr>
                        <a:t>Alien in One’s Own</a:t>
                      </a:r>
                      <a:r>
                        <a:rPr lang="en-US" sz="900" b="1" spc="-40">
                          <a:solidFill>
                            <a:srgbClr val="00A4E4"/>
                          </a:solidFill>
                          <a:effectLst/>
                          <a:latin typeface="Arial" panose="020B0604020202020204" pitchFamily="34" charset="0"/>
                          <a:ea typeface="Arial" panose="020B0604020202020204" pitchFamily="34" charset="0"/>
                          <a:cs typeface="Times New Roman" panose="02020603050405020304" pitchFamily="18" charset="0"/>
                        </a:rPr>
                        <a:t> </a:t>
                      </a:r>
                      <a:r>
                        <a:rPr lang="en-US" sz="900" b="1">
                          <a:solidFill>
                            <a:srgbClr val="00A4E4"/>
                          </a:solidFill>
                          <a:effectLst/>
                          <a:latin typeface="Arial" panose="020B0604020202020204" pitchFamily="34" charset="0"/>
                          <a:ea typeface="Arial" panose="020B0604020202020204" pitchFamily="34" charset="0"/>
                          <a:cs typeface="Times New Roman" panose="02020603050405020304" pitchFamily="18" charset="0"/>
                        </a:rPr>
                        <a:t>Land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177165">
                        <a:spcBef>
                          <a:spcPts val="15"/>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To a Latino American:</a:t>
                      </a:r>
                      <a:r>
                        <a:rPr lang="en-US" sz="900" spc="-25">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“Where are you</a:t>
                      </a:r>
                      <a:r>
                        <a:rPr lang="en-US" sz="900" spc="-10">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from?”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4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0" algn="just">
                        <a:spcBef>
                          <a:spcPts val="0"/>
                        </a:spcBef>
                        <a:spcAft>
                          <a:spcPts val="0"/>
                        </a:spcAft>
                      </a:pPr>
                      <a:r>
                        <a:rPr lang="en-US" sz="900" b="1">
                          <a:solidFill>
                            <a:srgbClr val="00A4E4"/>
                          </a:solidFill>
                          <a:effectLst/>
                          <a:latin typeface="Arial" panose="020B0604020202020204" pitchFamily="34" charset="0"/>
                          <a:ea typeface="Calibri" panose="020F0502020204030204" pitchFamily="34" charset="0"/>
                          <a:cs typeface="Times New Roman" panose="02020603050405020304" pitchFamily="18" charset="0"/>
                        </a:rPr>
                        <a:t>Ascription of</a:t>
                      </a:r>
                      <a:r>
                        <a:rPr lang="en-US" sz="900" b="1" spc="-35">
                          <a:solidFill>
                            <a:srgbClr val="00A4E4"/>
                          </a:solidFill>
                          <a:effectLst/>
                          <a:latin typeface="Arial" panose="020B0604020202020204" pitchFamily="34" charset="0"/>
                          <a:ea typeface="Calibri" panose="020F0502020204030204" pitchFamily="34" charset="0"/>
                          <a:cs typeface="Times New Roman" panose="02020603050405020304" pitchFamily="18" charset="0"/>
                        </a:rPr>
                        <a:t> </a:t>
                      </a:r>
                      <a:r>
                        <a:rPr lang="en-US" sz="900" b="1">
                          <a:solidFill>
                            <a:srgbClr val="00A4E4"/>
                          </a:solidFill>
                          <a:effectLst/>
                          <a:latin typeface="Arial" panose="020B0604020202020204" pitchFamily="34" charset="0"/>
                          <a:ea typeface="Calibri" panose="020F0502020204030204" pitchFamily="34" charset="0"/>
                          <a:cs typeface="Times New Roman" panose="02020603050405020304" pitchFamily="18" charset="0"/>
                        </a:rPr>
                        <a:t>Intelligence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128270" algn="just">
                        <a:spcBef>
                          <a:spcPts val="15"/>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To an Asian person, “You’re</a:t>
                      </a:r>
                      <a:r>
                        <a:rPr lang="en-US" sz="900" spc="-65">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all good in math, can you help me with this</a:t>
                      </a:r>
                      <a:r>
                        <a:rPr lang="en-US" sz="900" spc="-10">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problem?”</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4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0" algn="just">
                        <a:spcBef>
                          <a:spcPts val="0"/>
                        </a:spcBef>
                        <a:spcAft>
                          <a:spcPts val="0"/>
                        </a:spcAft>
                      </a:pPr>
                      <a:r>
                        <a:rPr lang="en-US" sz="900" b="1">
                          <a:solidFill>
                            <a:srgbClr val="00A4E4"/>
                          </a:solidFill>
                          <a:effectLst/>
                          <a:latin typeface="Arial" panose="020B0604020202020204" pitchFamily="34" charset="0"/>
                          <a:ea typeface="Calibri" panose="020F0502020204030204" pitchFamily="34" charset="0"/>
                          <a:cs typeface="Times New Roman" panose="02020603050405020304" pitchFamily="18" charset="0"/>
                        </a:rPr>
                        <a:t>Color</a:t>
                      </a:r>
                      <a:r>
                        <a:rPr lang="en-US" sz="900" b="1" spc="-30">
                          <a:solidFill>
                            <a:srgbClr val="00A4E4"/>
                          </a:solidFill>
                          <a:effectLst/>
                          <a:latin typeface="Arial" panose="020B0604020202020204" pitchFamily="34" charset="0"/>
                          <a:ea typeface="Calibri" panose="020F0502020204030204" pitchFamily="34" charset="0"/>
                          <a:cs typeface="Times New Roman" panose="02020603050405020304" pitchFamily="18" charset="0"/>
                        </a:rPr>
                        <a:t> </a:t>
                      </a:r>
                      <a:r>
                        <a:rPr lang="en-US" sz="900" b="1">
                          <a:solidFill>
                            <a:srgbClr val="00A4E4"/>
                          </a:solidFill>
                          <a:effectLst/>
                          <a:latin typeface="Arial" panose="020B0604020202020204" pitchFamily="34" charset="0"/>
                          <a:ea typeface="Calibri" panose="020F0502020204030204" pitchFamily="34" charset="0"/>
                          <a:cs typeface="Times New Roman" panose="02020603050405020304" pitchFamily="18" charset="0"/>
                        </a:rPr>
                        <a:t>Blindness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0" algn="just">
                        <a:spcBef>
                          <a:spcPts val="15"/>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“I don’t believe in</a:t>
                      </a:r>
                      <a:r>
                        <a:rPr lang="en-US" sz="900" spc="-60">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race.”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139700">
                        <a:spcBef>
                          <a:spcPts val="0"/>
                        </a:spcBef>
                        <a:spcAft>
                          <a:spcPts val="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“I’m just curious. What makes</a:t>
                      </a:r>
                      <a:r>
                        <a:rPr lang="en-US" sz="900" spc="-5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you ask</a:t>
                      </a:r>
                      <a:r>
                        <a:rPr lang="en-US" sz="900" spc="-3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that?”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5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5405" marR="89535">
                        <a:spcBef>
                          <a:spcPts val="0"/>
                        </a:spcBef>
                        <a:spcAft>
                          <a:spcPts val="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“I heard you say that all Asians</a:t>
                      </a:r>
                      <a:r>
                        <a:rPr lang="en-US" sz="900" spc="-7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are good in math. What makes you believe</a:t>
                      </a:r>
                      <a:r>
                        <a:rPr lang="en-US" sz="900" spc="-3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that?”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50"/>
                        </a:spcBef>
                        <a:spcAft>
                          <a:spcPts val="0"/>
                        </a:spcAft>
                      </a:pPr>
                      <a:r>
                        <a:rPr lang="en-US"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5405" marR="181610">
                        <a:spcBef>
                          <a:spcPts val="0"/>
                        </a:spcBef>
                        <a:spcAft>
                          <a:spcPts val="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“So, what do you believe in?</a:t>
                      </a:r>
                      <a:r>
                        <a:rPr lang="en-US" sz="900" spc="-5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Can you</a:t>
                      </a:r>
                      <a:r>
                        <a:rPr lang="en-US" sz="900" spc="-3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elaborate?”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25"/>
                        </a:lnSpc>
                        <a:spcBef>
                          <a:spcPts val="0"/>
                        </a:spcBef>
                        <a:spcAft>
                          <a:spcPts val="0"/>
                        </a:spcAft>
                      </a:pPr>
                      <a:r>
                        <a:rPr lang="en-US" sz="900" b="1">
                          <a:solidFill>
                            <a:srgbClr val="00A4E4"/>
                          </a:solidFill>
                          <a:effectLst/>
                          <a:latin typeface="Arial" panose="020B0604020202020204" pitchFamily="34" charset="0"/>
                          <a:ea typeface="Calibri" panose="020F0502020204030204" pitchFamily="34" charset="0"/>
                          <a:cs typeface="Times New Roman" panose="02020603050405020304" pitchFamily="18" charset="0"/>
                        </a:rPr>
                        <a:t>INQUIRE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171450">
                        <a:spcBef>
                          <a:spcPts val="15"/>
                        </a:spcBef>
                        <a:spcAft>
                          <a:spcPts val="0"/>
                        </a:spcAft>
                      </a:pPr>
                      <a:r>
                        <a:rPr lang="en-US" sz="900">
                          <a:effectLst/>
                          <a:latin typeface="Arial" panose="020B0604020202020204" pitchFamily="34" charset="0"/>
                          <a:ea typeface="Calibri" panose="020F0502020204030204" pitchFamily="34" charset="0"/>
                          <a:cs typeface="Times New Roman" panose="02020603050405020304" pitchFamily="18" charset="0"/>
                        </a:rPr>
                        <a:t>Ask the speaker to elaborate. This will give you more information about where s/he is coming from, and may also help the speaker to</a:t>
                      </a:r>
                      <a:r>
                        <a:rPr lang="en-US" sz="900" spc="-65">
                          <a:effectLst/>
                          <a:latin typeface="Arial" panose="020B0604020202020204" pitchFamily="34" charset="0"/>
                          <a:ea typeface="Calibri" panose="020F0502020204030204" pitchFamily="34" charset="0"/>
                          <a:cs typeface="Times New Roman" panose="02020603050405020304" pitchFamily="18" charset="0"/>
                        </a:rPr>
                        <a:t> </a:t>
                      </a:r>
                      <a:r>
                        <a:rPr lang="en-US" sz="900">
                          <a:effectLst/>
                          <a:latin typeface="Arial" panose="020B0604020202020204" pitchFamily="34" charset="0"/>
                          <a:ea typeface="Calibri" panose="020F0502020204030204" pitchFamily="34" charset="0"/>
                          <a:cs typeface="Times New Roman" panose="02020603050405020304" pitchFamily="18" charset="0"/>
                        </a:rPr>
                        <a:t>become aware of what s/he is</a:t>
                      </a:r>
                      <a:r>
                        <a:rPr lang="en-US" sz="900" spc="-45">
                          <a:effectLst/>
                          <a:latin typeface="Arial" panose="020B0604020202020204" pitchFamily="34" charset="0"/>
                          <a:ea typeface="Calibri" panose="020F0502020204030204" pitchFamily="34" charset="0"/>
                          <a:cs typeface="Times New Roman" panose="02020603050405020304" pitchFamily="18" charset="0"/>
                        </a:rPr>
                        <a:t> </a:t>
                      </a:r>
                      <a:r>
                        <a:rPr lang="en-US" sz="900">
                          <a:effectLst/>
                          <a:latin typeface="Arial" panose="020B0604020202020204" pitchFamily="34" charset="0"/>
                          <a:ea typeface="Calibri" panose="020F0502020204030204" pitchFamily="34" charset="0"/>
                          <a:cs typeface="Times New Roman" panose="02020603050405020304" pitchFamily="18" charset="0"/>
                        </a:rPr>
                        <a:t>saying.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0">
                        <a:lnSpc>
                          <a:spcPts val="1140"/>
                        </a:lnSpc>
                        <a:spcBef>
                          <a:spcPts val="0"/>
                        </a:spcBef>
                        <a:spcAft>
                          <a:spcPts val="0"/>
                        </a:spcAft>
                      </a:pPr>
                      <a:r>
                        <a:rPr lang="en-US" sz="900" b="1">
                          <a:solidFill>
                            <a:srgbClr val="00A4E4"/>
                          </a:solidFill>
                          <a:effectLst/>
                          <a:latin typeface="Arial" panose="020B0604020202020204" pitchFamily="34" charset="0"/>
                          <a:ea typeface="Calibri" panose="020F0502020204030204" pitchFamily="34" charset="0"/>
                          <a:cs typeface="Times New Roman" panose="02020603050405020304" pitchFamily="18" charset="0"/>
                        </a:rPr>
                        <a:t>KEY</a:t>
                      </a:r>
                      <a:r>
                        <a:rPr lang="en-US" sz="900" b="1" spc="-30">
                          <a:solidFill>
                            <a:srgbClr val="00A4E4"/>
                          </a:solidFill>
                          <a:effectLst/>
                          <a:latin typeface="Arial" panose="020B0604020202020204" pitchFamily="34" charset="0"/>
                          <a:ea typeface="Calibri" panose="020F0502020204030204" pitchFamily="34" charset="0"/>
                          <a:cs typeface="Times New Roman" panose="02020603050405020304" pitchFamily="18" charset="0"/>
                        </a:rPr>
                        <a:t> </a:t>
                      </a:r>
                      <a:r>
                        <a:rPr lang="en-US" sz="900" b="1">
                          <a:solidFill>
                            <a:srgbClr val="00A4E4"/>
                          </a:solidFill>
                          <a:effectLst/>
                          <a:latin typeface="Arial" panose="020B0604020202020204" pitchFamily="34" charset="0"/>
                          <a:ea typeface="Calibri" panose="020F0502020204030204" pitchFamily="34" charset="0"/>
                          <a:cs typeface="Times New Roman" panose="02020603050405020304" pitchFamily="18" charset="0"/>
                        </a:rPr>
                        <a:t>PHRASES</a:t>
                      </a:r>
                      <a:r>
                        <a:rPr lang="en-US" sz="900" b="1">
                          <a:effectLst/>
                          <a:latin typeface="Arial" panose="020B0604020202020204" pitchFamily="34" charset="0"/>
                          <a:ea typeface="Calibri" panose="020F0502020204030204" pitchFamily="34" charset="0"/>
                          <a:cs typeface="Times New Roman" panose="02020603050405020304" pitchFamily="18" charset="0"/>
                        </a:rPr>
                        <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0">
                        <a:spcBef>
                          <a:spcPts val="15"/>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“Say more about</a:t>
                      </a:r>
                      <a:r>
                        <a:rPr lang="en-US" sz="900" spc="-50">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that.”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0">
                        <a:spcBef>
                          <a:spcPts val="0"/>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“Can you elaborate on your</a:t>
                      </a:r>
                      <a:r>
                        <a:rPr lang="en-US" sz="900" spc="-65">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point?”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228600">
                        <a:spcBef>
                          <a:spcPts val="0"/>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“It sounds like you have a strong opinion</a:t>
                      </a:r>
                      <a:r>
                        <a:rPr lang="en-US" sz="900" spc="-75">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about this. Tell me</a:t>
                      </a:r>
                      <a:r>
                        <a:rPr lang="en-US" sz="900" spc="-40">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why.”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455930">
                        <a:spcBef>
                          <a:spcPts val="0"/>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“What is it about this that concerns you</a:t>
                      </a:r>
                      <a:r>
                        <a:rPr lang="en-US" sz="900" spc="-90">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the most?”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724461"/>
                  </a:ext>
                </a:extLst>
              </a:tr>
              <a:tr h="1720042">
                <a:tc>
                  <a:txBody>
                    <a:bodyPr/>
                    <a:lstStyle/>
                    <a:p>
                      <a:pPr marL="65405" marR="179070">
                        <a:lnSpc>
                          <a:spcPct val="100000"/>
                        </a:lnSpc>
                        <a:spcBef>
                          <a:spcPts val="0"/>
                        </a:spcBef>
                        <a:spcAft>
                          <a:spcPts val="0"/>
                        </a:spcAft>
                      </a:pPr>
                      <a:r>
                        <a:rPr lang="en-US" sz="900" b="1">
                          <a:effectLst/>
                          <a:latin typeface="Arial" panose="020B0604020202020204" pitchFamily="34" charset="0"/>
                          <a:ea typeface="Arial" panose="020B0604020202020204" pitchFamily="34" charset="0"/>
                          <a:cs typeface="Times New Roman" panose="02020603050405020304" pitchFamily="18" charset="0"/>
                        </a:rPr>
                        <a:t>Myth of Meritocracy </a:t>
                      </a:r>
                      <a:r>
                        <a:rPr lang="en-US" sz="900">
                          <a:effectLst/>
                          <a:latin typeface="Arial" panose="020B0604020202020204" pitchFamily="34" charset="0"/>
                          <a:ea typeface="Arial" panose="020B0604020202020204" pitchFamily="34" charset="0"/>
                          <a:cs typeface="Times New Roman" panose="02020603050405020304" pitchFamily="18" charset="0"/>
                        </a:rPr>
                        <a:t>“Everyone can succeed in</a:t>
                      </a:r>
                      <a:r>
                        <a:rPr lang="en-US" sz="900" spc="-65">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this society, if they work hard enough.”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25"/>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467995">
                        <a:spcBef>
                          <a:spcPts val="0"/>
                        </a:spcBef>
                        <a:spcAft>
                          <a:spcPts val="0"/>
                        </a:spcAft>
                      </a:pPr>
                      <a:r>
                        <a:rPr lang="en-US" sz="900" b="1">
                          <a:solidFill>
                            <a:srgbClr val="00A4E4"/>
                          </a:solidFill>
                          <a:effectLst/>
                          <a:latin typeface="Arial" panose="020B0604020202020204" pitchFamily="34" charset="0"/>
                          <a:ea typeface="Calibri" panose="020F0502020204030204" pitchFamily="34" charset="0"/>
                          <a:cs typeface="Times New Roman" panose="02020603050405020304" pitchFamily="18" charset="0"/>
                        </a:rPr>
                        <a:t>Pathologizing Cultural Values/Communication Styles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73025">
                        <a:spcBef>
                          <a:spcPts val="15"/>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Asking a Black person: “Why</a:t>
                      </a:r>
                      <a:r>
                        <a:rPr lang="en-US" sz="900" spc="-50">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do you have to be so loud/animated? Just calm down.”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97790">
                        <a:spcBef>
                          <a:spcPts val="0"/>
                        </a:spcBef>
                        <a:spcAft>
                          <a:spcPts val="0"/>
                        </a:spcAft>
                      </a:pPr>
                      <a:r>
                        <a:rPr lang="en-US" sz="900">
                          <a:effectLst/>
                          <a:latin typeface="Arial" panose="020B0604020202020204" pitchFamily="34" charset="0"/>
                          <a:ea typeface="Arial" panose="020B0604020202020204" pitchFamily="34" charset="0"/>
                          <a:cs typeface="Times New Roman" panose="02020603050405020304" pitchFamily="18" charset="0"/>
                        </a:rPr>
                        <a:t>“So you feel that everyone can succeed in this society if they</a:t>
                      </a:r>
                      <a:r>
                        <a:rPr lang="en-US" sz="900" spc="-70">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work hard enough. Can you give me some</a:t>
                      </a:r>
                      <a:r>
                        <a:rPr lang="en-US" sz="900" spc="-15">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examples?”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50"/>
                        </a:spcBef>
                        <a:spcAft>
                          <a:spcPts val="0"/>
                        </a:spcAft>
                      </a:pP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65405" marR="139065">
                        <a:spcBef>
                          <a:spcPts val="0"/>
                        </a:spcBef>
                        <a:spcAft>
                          <a:spcPts val="0"/>
                        </a:spcAft>
                        <a:tabLst>
                          <a:tab pos="1454150" algn="l"/>
                        </a:tabLst>
                      </a:pPr>
                      <a:r>
                        <a:rPr lang="en-US" sz="900">
                          <a:effectLst/>
                          <a:latin typeface="Arial" panose="020B0604020202020204" pitchFamily="34" charset="0"/>
                          <a:ea typeface="Arial" panose="020B0604020202020204" pitchFamily="34" charset="0"/>
                          <a:cs typeface="Times New Roman" panose="02020603050405020304" pitchFamily="18" charset="0"/>
                        </a:rPr>
                        <a:t>“It appears you were uncomfortable</a:t>
                      </a:r>
                      <a:r>
                        <a:rPr lang="en-US" sz="900" spc="-25">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when</a:t>
                      </a:r>
                      <a:r>
                        <a:rPr lang="en-US" sz="900" u="sng">
                          <a:effectLst/>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said</a:t>
                      </a:r>
                      <a:r>
                        <a:rPr lang="en-US" sz="900" spc="-25">
                          <a:effectLst/>
                          <a:latin typeface="Arial" panose="020B0604020202020204" pitchFamily="34" charset="0"/>
                          <a:ea typeface="Arial" panose="020B0604020202020204" pitchFamily="34" charset="0"/>
                          <a:cs typeface="Times New Roman" panose="02020603050405020304" pitchFamily="18" charset="0"/>
                        </a:rPr>
                        <a:t> </a:t>
                      </a:r>
                      <a:r>
                        <a:rPr lang="en-US" sz="900">
                          <a:effectLst/>
                          <a:latin typeface="Arial" panose="020B0604020202020204" pitchFamily="34" charset="0"/>
                          <a:ea typeface="Arial" panose="020B0604020202020204" pitchFamily="34" charset="0"/>
                          <a:cs typeface="Times New Roman" panose="02020603050405020304" pitchFamily="18" charset="0"/>
                        </a:rPr>
                        <a:t>that. I’m thinking that there are many styles to express ourselves. How we can honor all styles of expression—can we talk about that?”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5405" marR="0">
                        <a:lnSpc>
                          <a:spcPts val="1125"/>
                        </a:lnSpc>
                        <a:spcBef>
                          <a:spcPts val="0"/>
                        </a:spcBef>
                        <a:spcAft>
                          <a:spcPts val="0"/>
                        </a:spcAft>
                      </a:pPr>
                      <a:r>
                        <a:rPr lang="en-US" sz="900" b="1" dirty="0">
                          <a:solidFill>
                            <a:srgbClr val="00A4E4"/>
                          </a:solidFill>
                          <a:effectLst/>
                          <a:latin typeface="Arial" panose="020B0604020202020204" pitchFamily="34" charset="0"/>
                          <a:ea typeface="Calibri" panose="020F0502020204030204" pitchFamily="34" charset="0"/>
                          <a:cs typeface="Times New Roman" panose="02020603050405020304" pitchFamily="18" charset="0"/>
                        </a:rPr>
                        <a:t>PARAPHRASE/REFLECT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5405" marR="300990">
                        <a:spcBef>
                          <a:spcPts val="15"/>
                        </a:spcBef>
                        <a:spcAft>
                          <a:spcPts val="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Reflecting in one’s own words the essence of what the speaker has said. Paraphrasing demonstrates understanding and reduces defensiveness of both you and the speaker. Restate briefly in your own words, rather</a:t>
                      </a:r>
                      <a:r>
                        <a:rPr lang="en-US" sz="900" spc="-7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than simply parroting the speaker. Reflect both content and feeling whenever</a:t>
                      </a:r>
                      <a:r>
                        <a:rPr lang="en-US" sz="900" spc="-55"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possible.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5405" marR="0">
                        <a:lnSpc>
                          <a:spcPts val="1140"/>
                        </a:lnSpc>
                        <a:spcBef>
                          <a:spcPts val="0"/>
                        </a:spcBef>
                        <a:spcAft>
                          <a:spcPts val="0"/>
                        </a:spcAft>
                      </a:pPr>
                      <a:r>
                        <a:rPr lang="en-US" sz="900" b="1" dirty="0">
                          <a:solidFill>
                            <a:srgbClr val="00A4E4"/>
                          </a:solidFill>
                          <a:effectLst/>
                          <a:latin typeface="Arial" panose="020B0604020202020204" pitchFamily="34" charset="0"/>
                          <a:ea typeface="Calibri" panose="020F0502020204030204" pitchFamily="34" charset="0"/>
                          <a:cs typeface="Times New Roman" panose="02020603050405020304" pitchFamily="18" charset="0"/>
                        </a:rPr>
                        <a:t>KEY</a:t>
                      </a:r>
                      <a:r>
                        <a:rPr lang="en-US" sz="900" b="1" spc="-30" dirty="0">
                          <a:solidFill>
                            <a:srgbClr val="00A4E4"/>
                          </a:solidFill>
                          <a:effectLst/>
                          <a:latin typeface="Arial" panose="020B0604020202020204" pitchFamily="34" charset="0"/>
                          <a:ea typeface="Calibri" panose="020F0502020204030204" pitchFamily="34" charset="0"/>
                          <a:cs typeface="Times New Roman" panose="02020603050405020304" pitchFamily="18" charset="0"/>
                        </a:rPr>
                        <a:t> </a:t>
                      </a:r>
                      <a:r>
                        <a:rPr lang="en-US" sz="900" b="1" dirty="0">
                          <a:solidFill>
                            <a:srgbClr val="00A4E4"/>
                          </a:solidFill>
                          <a:effectLst/>
                          <a:latin typeface="Arial" panose="020B0604020202020204" pitchFamily="34" charset="0"/>
                          <a:ea typeface="Calibri" panose="020F0502020204030204" pitchFamily="34" charset="0"/>
                          <a:cs typeface="Times New Roman" panose="02020603050405020304" pitchFamily="18" charset="0"/>
                        </a:rPr>
                        <a:t>PHRASES</a:t>
                      </a:r>
                      <a:r>
                        <a:rPr lang="en-US" sz="900" b="1" dirty="0">
                          <a:effectLst/>
                          <a:latin typeface="Arial" panose="020B0604020202020204" pitchFamily="34" charset="0"/>
                          <a:ea typeface="Calibri" panose="020F0502020204030204" pitchFamily="34" charset="0"/>
                          <a:cs typeface="Times New Roman" panose="02020603050405020304" pitchFamily="18" charset="0"/>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65405" marR="1083310">
                        <a:spcBef>
                          <a:spcPts val="15"/>
                        </a:spcBef>
                        <a:spcAft>
                          <a:spcPts val="0"/>
                        </a:spcAft>
                      </a:pPr>
                      <a:r>
                        <a:rPr lang="en-US" sz="900" dirty="0">
                          <a:effectLst/>
                          <a:latin typeface="Arial" panose="020B0604020202020204" pitchFamily="34" charset="0"/>
                          <a:ea typeface="Arial" panose="020B0604020202020204" pitchFamily="34" charset="0"/>
                          <a:cs typeface="Times New Roman" panose="02020603050405020304" pitchFamily="18" charset="0"/>
                        </a:rPr>
                        <a:t>“So, it sounds like you think…” “You’re saying…You</a:t>
                      </a:r>
                      <a:r>
                        <a:rPr lang="en-US" sz="900" spc="-50" dirty="0">
                          <a:effectLst/>
                          <a:latin typeface="Arial" panose="020B0604020202020204" pitchFamily="34" charset="0"/>
                          <a:ea typeface="Arial" panose="020B0604020202020204" pitchFamily="34" charset="0"/>
                          <a:cs typeface="Times New Roman" panose="02020603050405020304" pitchFamily="18" charset="0"/>
                        </a:rPr>
                        <a:t> </a:t>
                      </a:r>
                      <a:r>
                        <a:rPr lang="en-US" sz="900" dirty="0">
                          <a:effectLst/>
                          <a:latin typeface="Arial" panose="020B0604020202020204" pitchFamily="34" charset="0"/>
                          <a:ea typeface="Arial" panose="020B0604020202020204" pitchFamily="34" charset="0"/>
                          <a:cs typeface="Times New Roman" panose="02020603050405020304" pitchFamily="18" charset="0"/>
                        </a:rPr>
                        <a:t>believe…”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5000866"/>
                  </a:ext>
                </a:extLst>
              </a:tr>
            </a:tbl>
          </a:graphicData>
        </a:graphic>
      </p:graphicFrame>
      <p:sp>
        <p:nvSpPr>
          <p:cNvPr id="4" name="Date Placeholder 3">
            <a:extLst>
              <a:ext uri="{FF2B5EF4-FFF2-40B4-BE49-F238E27FC236}">
                <a16:creationId xmlns:a16="http://schemas.microsoft.com/office/drawing/2014/main" id="{10AAA2B3-5DC8-4CB8-B12D-A584661F3D22}"/>
              </a:ext>
            </a:extLst>
          </p:cNvPr>
          <p:cNvSpPr>
            <a:spLocks noGrp="1"/>
          </p:cNvSpPr>
          <p:nvPr>
            <p:ph type="dt" sz="half" idx="10"/>
          </p:nvPr>
        </p:nvSpPr>
        <p:spPr/>
        <p:txBody>
          <a:bodyPr/>
          <a:lstStyle/>
          <a:p>
            <a:fld id="{654BECAE-68EC-4B47-8BAB-CEDE7526988D}" type="datetime1">
              <a:rPr lang="en-US" smtClean="0"/>
              <a:t>6/20/2022</a:t>
            </a:fld>
            <a:endParaRPr lang="en-US"/>
          </a:p>
        </p:txBody>
      </p:sp>
      <p:sp>
        <p:nvSpPr>
          <p:cNvPr id="5" name="Slide Number Placeholder 4">
            <a:extLst>
              <a:ext uri="{FF2B5EF4-FFF2-40B4-BE49-F238E27FC236}">
                <a16:creationId xmlns:a16="http://schemas.microsoft.com/office/drawing/2014/main" id="{BA5E3A50-EE76-4507-9169-13004D1EBDA3}"/>
              </a:ext>
            </a:extLst>
          </p:cNvPr>
          <p:cNvSpPr>
            <a:spLocks noGrp="1"/>
          </p:cNvSpPr>
          <p:nvPr>
            <p:ph type="sldNum" sz="quarter" idx="12"/>
          </p:nvPr>
        </p:nvSpPr>
        <p:spPr/>
        <p:txBody>
          <a:bodyPr/>
          <a:lstStyle/>
          <a:p>
            <a:pPr lvl="0"/>
            <a:fld id="{86CB4B4D-7CA3-9044-876B-883B54F8677D}" type="slidenum">
              <a:rPr lang="en-US" smtClean="0"/>
              <a:t>3</a:t>
            </a:fld>
            <a:endParaRPr lang="en-US" dirty="0"/>
          </a:p>
        </p:txBody>
      </p:sp>
    </p:spTree>
    <p:extLst>
      <p:ext uri="{BB962C8B-B14F-4D97-AF65-F5344CB8AC3E}">
        <p14:creationId xmlns:p14="http://schemas.microsoft.com/office/powerpoint/2010/main" val="1895841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05AFF9A2A84CC4F95677AE2AE60BABF" ma:contentTypeVersion="12" ma:contentTypeDescription="Create a new document." ma:contentTypeScope="" ma:versionID="c0b164471ebe0fab0a27d117851c9a8b">
  <xsd:schema xmlns:xsd="http://www.w3.org/2001/XMLSchema" xmlns:xs="http://www.w3.org/2001/XMLSchema" xmlns:p="http://schemas.microsoft.com/office/2006/metadata/properties" xmlns:ns2="4caacea9-a142-43d8-984a-94f26ee25eb9" xmlns:ns3="52c3ce22-aec6-4006-84cb-7ed16e474870" targetNamespace="http://schemas.microsoft.com/office/2006/metadata/properties" ma:root="true" ma:fieldsID="7b7ebae623507f8d1d8edb1e43311893" ns2:_="" ns3:_="">
    <xsd:import namespace="4caacea9-a142-43d8-984a-94f26ee25eb9"/>
    <xsd:import namespace="52c3ce22-aec6-4006-84cb-7ed16e4748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aacea9-a142-43d8-984a-94f26ee25e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c3ce22-aec6-4006-84cb-7ed16e47487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8BC67E-4EEB-4B6B-87BE-2676C20F5666}">
  <ds:schemaRefs>
    <ds:schemaRef ds:uri="http://schemas.microsoft.com/sharepoint/v3/contenttype/forms"/>
  </ds:schemaRefs>
</ds:datastoreItem>
</file>

<file path=customXml/itemProps2.xml><?xml version="1.0" encoding="utf-8"?>
<ds:datastoreItem xmlns:ds="http://schemas.openxmlformats.org/officeDocument/2006/customXml" ds:itemID="{84908F2F-5C3A-4B4E-B11A-09F98ECEDC6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741BAEF-197A-4DFC-9A4C-09C686B4D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aacea9-a142-43d8-984a-94f26ee25eb9"/>
    <ds:schemaRef ds:uri="52c3ce22-aec6-4006-84cb-7ed16e4748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4353</TotalTime>
  <Words>894</Words>
  <Application>Microsoft Office PowerPoint</Application>
  <PresentationFormat>On-screen Show (4:3)</PresentationFormat>
  <Paragraphs>110</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Calibri</vt:lpstr>
      <vt:lpstr>Century Gothic</vt:lpstr>
      <vt:lpstr>Helvetica Neue</vt:lpstr>
      <vt:lpstr>Times New Roman</vt:lpstr>
      <vt:lpstr>Wingdings 3</vt:lpstr>
      <vt:lpstr>Ion Boardroom</vt:lpstr>
      <vt:lpstr>PowerPoint Presentation</vt:lpstr>
      <vt:lpstr>PowerPoint Presentation</vt:lpstr>
      <vt:lpstr>How to React to Common Microaggressions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Microaggressions: Exploring the impact of everyday slights and insults</dc:title>
  <dc:creator>Idella Glenn</dc:creator>
  <cp:lastModifiedBy>Joel Davidson</cp:lastModifiedBy>
  <cp:revision>5</cp:revision>
  <dcterms:created xsi:type="dcterms:W3CDTF">2020-09-09T21:54:11Z</dcterms:created>
  <dcterms:modified xsi:type="dcterms:W3CDTF">2022-06-20T21:34:20Z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0x010100105AFF9A2A84CC4F95677AE2AE60BABF</vt:lpwstr>
  </property>
</Properties>
</file>